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61" r:id="rId4"/>
    <p:sldId id="259" r:id="rId5"/>
    <p:sldId id="260" r:id="rId6"/>
    <p:sldId id="438" r:id="rId7"/>
    <p:sldId id="440" r:id="rId8"/>
    <p:sldId id="439" r:id="rId9"/>
    <p:sldId id="441" r:id="rId10"/>
    <p:sldId id="274" r:id="rId11"/>
    <p:sldId id="280" r:id="rId12"/>
    <p:sldId id="281" r:id="rId13"/>
    <p:sldId id="266" r:id="rId14"/>
    <p:sldId id="26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5C1"/>
    <a:srgbClr val="FA692A"/>
    <a:srgbClr val="0C1F40"/>
    <a:srgbClr val="142B46"/>
    <a:srgbClr val="15356F"/>
    <a:srgbClr val="07172F"/>
    <a:srgbClr val="67768A"/>
    <a:srgbClr val="081F3E"/>
    <a:srgbClr val="7B899A"/>
    <a:srgbClr val="19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66C51-036A-41E0-B0D2-CF6797337210}" v="1" dt="2019-05-20T12:03:37.14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6" autoAdjust="0"/>
    <p:restoredTop sz="83166" autoAdjust="0"/>
  </p:normalViewPr>
  <p:slideViewPr>
    <p:cSldViewPr snapToGrid="0" snapToObjects="1">
      <p:cViewPr>
        <p:scale>
          <a:sx n="50" d="100"/>
          <a:sy n="50" d="100"/>
        </p:scale>
        <p:origin x="8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Karlsson" userId="a7fc69d7-1f23-421d-b9ee-843705408bb9" providerId="ADAL" clId="{D6966C51-036A-41E0-B0D2-CF6797337210}"/>
    <pc:docChg chg="undo custSel addSld delSld modSld sldOrd delMainMaster">
      <pc:chgData name="Marcus Karlsson" userId="a7fc69d7-1f23-421d-b9ee-843705408bb9" providerId="ADAL" clId="{D6966C51-036A-41E0-B0D2-CF6797337210}" dt="2019-05-20T12:32:20.109" v="1136" actId="2696"/>
      <pc:docMkLst>
        <pc:docMk/>
      </pc:docMkLst>
      <pc:sldChg chg="addSp delSp addAnim delAnim modNotesTx">
        <pc:chgData name="Marcus Karlsson" userId="a7fc69d7-1f23-421d-b9ee-843705408bb9" providerId="ADAL" clId="{D6966C51-036A-41E0-B0D2-CF6797337210}" dt="2019-05-20T12:09:21.465" v="1020" actId="478"/>
        <pc:sldMkLst>
          <pc:docMk/>
          <pc:sldMk cId="0" sldId="259"/>
        </pc:sldMkLst>
        <pc:picChg chg="add del">
          <ac:chgData name="Marcus Karlsson" userId="a7fc69d7-1f23-421d-b9ee-843705408bb9" providerId="ADAL" clId="{D6966C51-036A-41E0-B0D2-CF6797337210}" dt="2019-05-20T12:09:21.465" v="1020" actId="478"/>
          <ac:picMkLst>
            <pc:docMk/>
            <pc:sldMk cId="0" sldId="259"/>
            <ac:picMk id="28" creationId="{07E08297-5548-4B16-8372-B6BFC1BEC3E6}"/>
          </ac:picMkLst>
        </pc:picChg>
      </pc:sldChg>
      <pc:sldChg chg="modSp modNotesTx">
        <pc:chgData name="Marcus Karlsson" userId="a7fc69d7-1f23-421d-b9ee-843705408bb9" providerId="ADAL" clId="{D6966C51-036A-41E0-B0D2-CF6797337210}" dt="2019-05-16T13:55:16.750" v="898" actId="20577"/>
        <pc:sldMkLst>
          <pc:docMk/>
          <pc:sldMk cId="0" sldId="260"/>
        </pc:sldMkLst>
        <pc:spChg chg="mod">
          <ac:chgData name="Marcus Karlsson" userId="a7fc69d7-1f23-421d-b9ee-843705408bb9" providerId="ADAL" clId="{D6966C51-036A-41E0-B0D2-CF6797337210}" dt="2019-05-16T13:53:25.382" v="438" actId="20577"/>
          <ac:spMkLst>
            <pc:docMk/>
            <pc:sldMk cId="0" sldId="260"/>
            <ac:spMk id="13" creationId="{3956D9FE-AAC1-482F-95F9-52BBDA1CFA5F}"/>
          </ac:spMkLst>
        </pc:spChg>
      </pc:sldChg>
      <pc:sldChg chg="del">
        <pc:chgData name="Marcus Karlsson" userId="a7fc69d7-1f23-421d-b9ee-843705408bb9" providerId="ADAL" clId="{D6966C51-036A-41E0-B0D2-CF6797337210}" dt="2019-05-20T12:03:58.717" v="985" actId="2696"/>
        <pc:sldMkLst>
          <pc:docMk/>
          <pc:sldMk cId="0" sldId="263"/>
        </pc:sldMkLst>
      </pc:sldChg>
      <pc:sldChg chg="del">
        <pc:chgData name="Marcus Karlsson" userId="a7fc69d7-1f23-421d-b9ee-843705408bb9" providerId="ADAL" clId="{D6966C51-036A-41E0-B0D2-CF6797337210}" dt="2019-05-20T12:32:20.109" v="1136" actId="2696"/>
        <pc:sldMkLst>
          <pc:docMk/>
          <pc:sldMk cId="0" sldId="268"/>
        </pc:sldMkLst>
      </pc:sldChg>
      <pc:sldChg chg="del">
        <pc:chgData name="Marcus Karlsson" userId="a7fc69d7-1f23-421d-b9ee-843705408bb9" providerId="ADAL" clId="{D6966C51-036A-41E0-B0D2-CF6797337210}" dt="2019-05-20T12:05:02.475" v="1009" actId="2696"/>
        <pc:sldMkLst>
          <pc:docMk/>
          <pc:sldMk cId="0" sldId="269"/>
        </pc:sldMkLst>
      </pc:sldChg>
      <pc:sldChg chg="del">
        <pc:chgData name="Marcus Karlsson" userId="a7fc69d7-1f23-421d-b9ee-843705408bb9" providerId="ADAL" clId="{D6966C51-036A-41E0-B0D2-CF6797337210}" dt="2019-05-20T12:03:41.123" v="984" actId="2696"/>
        <pc:sldMkLst>
          <pc:docMk/>
          <pc:sldMk cId="0" sldId="272"/>
        </pc:sldMkLst>
      </pc:sldChg>
      <pc:sldChg chg="del">
        <pc:chgData name="Marcus Karlsson" userId="a7fc69d7-1f23-421d-b9ee-843705408bb9" providerId="ADAL" clId="{D6966C51-036A-41E0-B0D2-CF6797337210}" dt="2019-05-20T12:05:12.180" v="1010" actId="2696"/>
        <pc:sldMkLst>
          <pc:docMk/>
          <pc:sldMk cId="0" sldId="273"/>
        </pc:sldMkLst>
      </pc:sldChg>
      <pc:sldChg chg="ord">
        <pc:chgData name="Marcus Karlsson" userId="a7fc69d7-1f23-421d-b9ee-843705408bb9" providerId="ADAL" clId="{D6966C51-036A-41E0-B0D2-CF6797337210}" dt="2019-05-20T12:24:54.479" v="1022"/>
        <pc:sldMkLst>
          <pc:docMk/>
          <pc:sldMk cId="0" sldId="274"/>
        </pc:sldMkLst>
      </pc:sldChg>
      <pc:sldChg chg="del">
        <pc:chgData name="Marcus Karlsson" userId="a7fc69d7-1f23-421d-b9ee-843705408bb9" providerId="ADAL" clId="{D6966C51-036A-41E0-B0D2-CF6797337210}" dt="2019-05-20T12:05:28.317" v="1011" actId="2696"/>
        <pc:sldMkLst>
          <pc:docMk/>
          <pc:sldMk cId="0" sldId="276"/>
        </pc:sldMkLst>
      </pc:sldChg>
      <pc:sldChg chg="modSp ord">
        <pc:chgData name="Marcus Karlsson" userId="a7fc69d7-1f23-421d-b9ee-843705408bb9" providerId="ADAL" clId="{D6966C51-036A-41E0-B0D2-CF6797337210}" dt="2019-05-20T12:04:30.610" v="1007" actId="20577"/>
        <pc:sldMkLst>
          <pc:docMk/>
          <pc:sldMk cId="136391463" sldId="438"/>
        </pc:sldMkLst>
        <pc:spChg chg="mod">
          <ac:chgData name="Marcus Karlsson" userId="a7fc69d7-1f23-421d-b9ee-843705408bb9" providerId="ADAL" clId="{D6966C51-036A-41E0-B0D2-CF6797337210}" dt="2019-05-20T12:04:20.191" v="1002" actId="20577"/>
          <ac:spMkLst>
            <pc:docMk/>
            <pc:sldMk cId="136391463" sldId="438"/>
            <ac:spMk id="32" creationId="{48CF2049-D6C3-4481-A4DE-7039E5944BFD}"/>
          </ac:spMkLst>
        </pc:spChg>
        <pc:spChg chg="mod">
          <ac:chgData name="Marcus Karlsson" userId="a7fc69d7-1f23-421d-b9ee-843705408bb9" providerId="ADAL" clId="{D6966C51-036A-41E0-B0D2-CF6797337210}" dt="2019-05-20T12:04:30.610" v="1007" actId="20577"/>
          <ac:spMkLst>
            <pc:docMk/>
            <pc:sldMk cId="136391463" sldId="438"/>
            <ac:spMk id="38" creationId="{C817B7E9-2214-4330-8EE7-3CDA819824C0}"/>
          </ac:spMkLst>
        </pc:spChg>
      </pc:sldChg>
      <pc:sldChg chg="modNotesTx">
        <pc:chgData name="Marcus Karlsson" userId="a7fc69d7-1f23-421d-b9ee-843705408bb9" providerId="ADAL" clId="{D6966C51-036A-41E0-B0D2-CF6797337210}" dt="2019-05-20T12:03:17.816" v="982" actId="20577"/>
        <pc:sldMkLst>
          <pc:docMk/>
          <pc:sldMk cId="3309369338" sldId="439"/>
        </pc:sldMkLst>
      </pc:sldChg>
      <pc:sldChg chg="addSp delSp modSp ord">
        <pc:chgData name="Marcus Karlsson" userId="a7fc69d7-1f23-421d-b9ee-843705408bb9" providerId="ADAL" clId="{D6966C51-036A-41E0-B0D2-CF6797337210}" dt="2019-05-20T12:08:43.552" v="1018" actId="1076"/>
        <pc:sldMkLst>
          <pc:docMk/>
          <pc:sldMk cId="0" sldId="440"/>
        </pc:sldMkLst>
        <pc:picChg chg="del">
          <ac:chgData name="Marcus Karlsson" userId="a7fc69d7-1f23-421d-b9ee-843705408bb9" providerId="ADAL" clId="{D6966C51-036A-41E0-B0D2-CF6797337210}" dt="2019-05-20T12:08:31.958" v="1017" actId="478"/>
          <ac:picMkLst>
            <pc:docMk/>
            <pc:sldMk cId="0" sldId="440"/>
            <ac:picMk id="387" creationId="{00000000-0000-0000-0000-000000000000}"/>
          </ac:picMkLst>
        </pc:picChg>
        <pc:picChg chg="add del mod">
          <ac:chgData name="Marcus Karlsson" userId="a7fc69d7-1f23-421d-b9ee-843705408bb9" providerId="ADAL" clId="{D6966C51-036A-41E0-B0D2-CF6797337210}" dt="2019-05-20T12:08:00.529" v="1014" actId="478"/>
          <ac:picMkLst>
            <pc:docMk/>
            <pc:sldMk cId="0" sldId="440"/>
            <ac:picMk id="1026" creationId="{00C0F50B-C6EC-4D61-AF60-BD844AF3675B}"/>
          </ac:picMkLst>
        </pc:picChg>
        <pc:picChg chg="add mod">
          <ac:chgData name="Marcus Karlsson" userId="a7fc69d7-1f23-421d-b9ee-843705408bb9" providerId="ADAL" clId="{D6966C51-036A-41E0-B0D2-CF6797337210}" dt="2019-05-20T12:08:43.552" v="1018" actId="1076"/>
          <ac:picMkLst>
            <pc:docMk/>
            <pc:sldMk cId="0" sldId="440"/>
            <ac:picMk id="1028" creationId="{23C221B9-BE7D-4B33-9F4A-795DFB90AB17}"/>
          </ac:picMkLst>
        </pc:picChg>
      </pc:sldChg>
      <pc:sldChg chg="ord">
        <pc:chgData name="Marcus Karlsson" userId="a7fc69d7-1f23-421d-b9ee-843705408bb9" providerId="ADAL" clId="{D6966C51-036A-41E0-B0D2-CF6797337210}" dt="2019-05-20T12:03:37.147" v="983"/>
        <pc:sldMkLst>
          <pc:docMk/>
          <pc:sldMk cId="0" sldId="441"/>
        </pc:sldMkLst>
      </pc:sldChg>
      <pc:sldChg chg="add del setBg">
        <pc:chgData name="Marcus Karlsson" userId="a7fc69d7-1f23-421d-b9ee-843705408bb9" providerId="ADAL" clId="{D6966C51-036A-41E0-B0D2-CF6797337210}" dt="2019-05-20T12:25:55.449" v="1024"/>
        <pc:sldMkLst>
          <pc:docMk/>
          <pc:sldMk cId="1084739788" sldId="442"/>
        </pc:sldMkLst>
      </pc:sldChg>
      <pc:sldChg chg="addSp delSp modSp add del">
        <pc:chgData name="Marcus Karlsson" userId="a7fc69d7-1f23-421d-b9ee-843705408bb9" providerId="ADAL" clId="{D6966C51-036A-41E0-B0D2-CF6797337210}" dt="2019-05-20T12:31:00.043" v="1135" actId="2696"/>
        <pc:sldMkLst>
          <pc:docMk/>
          <pc:sldMk cId="3967063003" sldId="442"/>
        </pc:sldMkLst>
        <pc:spChg chg="mod">
          <ac:chgData name="Marcus Karlsson" userId="a7fc69d7-1f23-421d-b9ee-843705408bb9" providerId="ADAL" clId="{D6966C51-036A-41E0-B0D2-CF6797337210}" dt="2019-05-20T12:28:42.995" v="1119" actId="20577"/>
          <ac:spMkLst>
            <pc:docMk/>
            <pc:sldMk cId="3967063003" sldId="442"/>
            <ac:spMk id="304" creationId="{00000000-0000-0000-0000-000000000000}"/>
          </ac:spMkLst>
        </pc:spChg>
        <pc:spChg chg="del">
          <ac:chgData name="Marcus Karlsson" userId="a7fc69d7-1f23-421d-b9ee-843705408bb9" providerId="ADAL" clId="{D6966C51-036A-41E0-B0D2-CF6797337210}" dt="2019-05-20T12:26:02.089" v="1026" actId="478"/>
          <ac:spMkLst>
            <pc:docMk/>
            <pc:sldMk cId="3967063003" sldId="442"/>
            <ac:spMk id="305" creationId="{00000000-0000-0000-0000-000000000000}"/>
          </ac:spMkLst>
        </pc:spChg>
        <pc:graphicFrameChg chg="add del mod modGraphic">
          <ac:chgData name="Marcus Karlsson" userId="a7fc69d7-1f23-421d-b9ee-843705408bb9" providerId="ADAL" clId="{D6966C51-036A-41E0-B0D2-CF6797337210}" dt="2019-05-20T12:26:45.679" v="1033"/>
          <ac:graphicFrameMkLst>
            <pc:docMk/>
            <pc:sldMk cId="3967063003" sldId="442"/>
            <ac:graphicFrameMk id="7" creationId="{EEF53073-484F-4A12-A1DC-CCBB1BE8364B}"/>
          </ac:graphicFrameMkLst>
        </pc:graphicFrameChg>
        <pc:graphicFrameChg chg="add del">
          <ac:chgData name="Marcus Karlsson" userId="a7fc69d7-1f23-421d-b9ee-843705408bb9" providerId="ADAL" clId="{D6966C51-036A-41E0-B0D2-CF6797337210}" dt="2019-05-20T12:26:49.286" v="1037"/>
          <ac:graphicFrameMkLst>
            <pc:docMk/>
            <pc:sldMk cId="3967063003" sldId="442"/>
            <ac:graphicFrameMk id="8" creationId="{A57704E8-F74E-46BA-B54A-EC87782B02F6}"/>
          </ac:graphicFrameMkLst>
        </pc:graphicFrameChg>
        <pc:graphicFrameChg chg="add del mod modGraphic">
          <ac:chgData name="Marcus Karlsson" userId="a7fc69d7-1f23-421d-b9ee-843705408bb9" providerId="ADAL" clId="{D6966C51-036A-41E0-B0D2-CF6797337210}" dt="2019-05-20T12:26:57.279" v="1045"/>
          <ac:graphicFrameMkLst>
            <pc:docMk/>
            <pc:sldMk cId="3967063003" sldId="442"/>
            <ac:graphicFrameMk id="9" creationId="{B7BAF0B8-F1ED-4902-90FF-FF41E407BB7A}"/>
          </ac:graphicFrameMkLst>
        </pc:graphicFrameChg>
        <pc:graphicFrameChg chg="add del mod modGraphic">
          <ac:chgData name="Marcus Karlsson" userId="a7fc69d7-1f23-421d-b9ee-843705408bb9" providerId="ADAL" clId="{D6966C51-036A-41E0-B0D2-CF6797337210}" dt="2019-05-20T12:30:09.780" v="1134" actId="14734"/>
          <ac:graphicFrameMkLst>
            <pc:docMk/>
            <pc:sldMk cId="3967063003" sldId="442"/>
            <ac:graphicFrameMk id="10" creationId="{0D013348-E79A-4543-9D4C-435A5F0F016B}"/>
          </ac:graphicFrameMkLst>
        </pc:graphicFrameChg>
        <pc:picChg chg="del">
          <ac:chgData name="Marcus Karlsson" userId="a7fc69d7-1f23-421d-b9ee-843705408bb9" providerId="ADAL" clId="{D6966C51-036A-41E0-B0D2-CF6797337210}" dt="2019-05-20T12:26:02.947" v="1027" actId="478"/>
          <ac:picMkLst>
            <pc:docMk/>
            <pc:sldMk cId="3967063003" sldId="442"/>
            <ac:picMk id="306" creationId="{00000000-0000-0000-0000-000000000000}"/>
          </ac:picMkLst>
        </pc:picChg>
      </pc:sldChg>
      <pc:sldChg chg="add del">
        <pc:chgData name="Marcus Karlsson" userId="a7fc69d7-1f23-421d-b9ee-843705408bb9" providerId="ADAL" clId="{D6966C51-036A-41E0-B0D2-CF6797337210}" dt="2019-05-20T12:28:34.339" v="1101" actId="2696"/>
        <pc:sldMkLst>
          <pc:docMk/>
          <pc:sldMk cId="7755286" sldId="471"/>
        </pc:sldMkLst>
      </pc:sldChg>
      <pc:sldMasterChg chg="del delSldLayout">
        <pc:chgData name="Marcus Karlsson" userId="a7fc69d7-1f23-421d-b9ee-843705408bb9" providerId="ADAL" clId="{D6966C51-036A-41E0-B0D2-CF6797337210}" dt="2019-05-20T12:28:34.360" v="1113" actId="2696"/>
        <pc:sldMasterMkLst>
          <pc:docMk/>
          <pc:sldMasterMk cId="1165961478" sldId="2147483674"/>
        </pc:sldMasterMkLst>
        <pc:sldLayoutChg chg="del">
          <pc:chgData name="Marcus Karlsson" userId="a7fc69d7-1f23-421d-b9ee-843705408bb9" providerId="ADAL" clId="{D6966C51-036A-41E0-B0D2-CF6797337210}" dt="2019-05-20T12:28:34.340" v="1102" actId="2696"/>
          <pc:sldLayoutMkLst>
            <pc:docMk/>
            <pc:sldMasterMk cId="1165961478" sldId="2147483674"/>
            <pc:sldLayoutMk cId="31610606" sldId="2147483675"/>
          </pc:sldLayoutMkLst>
        </pc:sldLayoutChg>
        <pc:sldLayoutChg chg="del">
          <pc:chgData name="Marcus Karlsson" userId="a7fc69d7-1f23-421d-b9ee-843705408bb9" providerId="ADAL" clId="{D6966C51-036A-41E0-B0D2-CF6797337210}" dt="2019-05-20T12:28:34.342" v="1103" actId="2696"/>
          <pc:sldLayoutMkLst>
            <pc:docMk/>
            <pc:sldMasterMk cId="1165961478" sldId="2147483674"/>
            <pc:sldLayoutMk cId="4105493266" sldId="2147483676"/>
          </pc:sldLayoutMkLst>
        </pc:sldLayoutChg>
        <pc:sldLayoutChg chg="del">
          <pc:chgData name="Marcus Karlsson" userId="a7fc69d7-1f23-421d-b9ee-843705408bb9" providerId="ADAL" clId="{D6966C51-036A-41E0-B0D2-CF6797337210}" dt="2019-05-20T12:28:34.344" v="1104" actId="2696"/>
          <pc:sldLayoutMkLst>
            <pc:docMk/>
            <pc:sldMasterMk cId="1165961478" sldId="2147483674"/>
            <pc:sldLayoutMk cId="356221585" sldId="2147483677"/>
          </pc:sldLayoutMkLst>
        </pc:sldLayoutChg>
        <pc:sldLayoutChg chg="del">
          <pc:chgData name="Marcus Karlsson" userId="a7fc69d7-1f23-421d-b9ee-843705408bb9" providerId="ADAL" clId="{D6966C51-036A-41E0-B0D2-CF6797337210}" dt="2019-05-20T12:28:34.346" v="1105" actId="2696"/>
          <pc:sldLayoutMkLst>
            <pc:docMk/>
            <pc:sldMasterMk cId="1165961478" sldId="2147483674"/>
            <pc:sldLayoutMk cId="1277638916" sldId="2147483678"/>
          </pc:sldLayoutMkLst>
        </pc:sldLayoutChg>
        <pc:sldLayoutChg chg="del">
          <pc:chgData name="Marcus Karlsson" userId="a7fc69d7-1f23-421d-b9ee-843705408bb9" providerId="ADAL" clId="{D6966C51-036A-41E0-B0D2-CF6797337210}" dt="2019-05-20T12:28:34.348" v="1106" actId="2696"/>
          <pc:sldLayoutMkLst>
            <pc:docMk/>
            <pc:sldMasterMk cId="1165961478" sldId="2147483674"/>
            <pc:sldLayoutMk cId="836852664" sldId="2147483679"/>
          </pc:sldLayoutMkLst>
        </pc:sldLayoutChg>
        <pc:sldLayoutChg chg="del">
          <pc:chgData name="Marcus Karlsson" userId="a7fc69d7-1f23-421d-b9ee-843705408bb9" providerId="ADAL" clId="{D6966C51-036A-41E0-B0D2-CF6797337210}" dt="2019-05-20T12:28:34.349" v="1107" actId="2696"/>
          <pc:sldLayoutMkLst>
            <pc:docMk/>
            <pc:sldMasterMk cId="1165961478" sldId="2147483674"/>
            <pc:sldLayoutMk cId="1827879323" sldId="2147483680"/>
          </pc:sldLayoutMkLst>
        </pc:sldLayoutChg>
        <pc:sldLayoutChg chg="del">
          <pc:chgData name="Marcus Karlsson" userId="a7fc69d7-1f23-421d-b9ee-843705408bb9" providerId="ADAL" clId="{D6966C51-036A-41E0-B0D2-CF6797337210}" dt="2019-05-20T12:28:34.351" v="1108" actId="2696"/>
          <pc:sldLayoutMkLst>
            <pc:docMk/>
            <pc:sldMasterMk cId="1165961478" sldId="2147483674"/>
            <pc:sldLayoutMk cId="3268777065" sldId="2147483681"/>
          </pc:sldLayoutMkLst>
        </pc:sldLayoutChg>
        <pc:sldLayoutChg chg="del">
          <pc:chgData name="Marcus Karlsson" userId="a7fc69d7-1f23-421d-b9ee-843705408bb9" providerId="ADAL" clId="{D6966C51-036A-41E0-B0D2-CF6797337210}" dt="2019-05-20T12:28:34.353" v="1109" actId="2696"/>
          <pc:sldLayoutMkLst>
            <pc:docMk/>
            <pc:sldMasterMk cId="1165961478" sldId="2147483674"/>
            <pc:sldLayoutMk cId="2200408823" sldId="2147483682"/>
          </pc:sldLayoutMkLst>
        </pc:sldLayoutChg>
        <pc:sldLayoutChg chg="del">
          <pc:chgData name="Marcus Karlsson" userId="a7fc69d7-1f23-421d-b9ee-843705408bb9" providerId="ADAL" clId="{D6966C51-036A-41E0-B0D2-CF6797337210}" dt="2019-05-20T12:28:34.354" v="1110" actId="2696"/>
          <pc:sldLayoutMkLst>
            <pc:docMk/>
            <pc:sldMasterMk cId="1165961478" sldId="2147483674"/>
            <pc:sldLayoutMk cId="1065795826" sldId="2147483683"/>
          </pc:sldLayoutMkLst>
        </pc:sldLayoutChg>
        <pc:sldLayoutChg chg="del">
          <pc:chgData name="Marcus Karlsson" userId="a7fc69d7-1f23-421d-b9ee-843705408bb9" providerId="ADAL" clId="{D6966C51-036A-41E0-B0D2-CF6797337210}" dt="2019-05-20T12:28:34.356" v="1111" actId="2696"/>
          <pc:sldLayoutMkLst>
            <pc:docMk/>
            <pc:sldMasterMk cId="1165961478" sldId="2147483674"/>
            <pc:sldLayoutMk cId="575521102" sldId="2147483684"/>
          </pc:sldLayoutMkLst>
        </pc:sldLayoutChg>
        <pc:sldLayoutChg chg="del">
          <pc:chgData name="Marcus Karlsson" userId="a7fc69d7-1f23-421d-b9ee-843705408bb9" providerId="ADAL" clId="{D6966C51-036A-41E0-B0D2-CF6797337210}" dt="2019-05-20T12:28:34.358" v="1112" actId="2696"/>
          <pc:sldLayoutMkLst>
            <pc:docMk/>
            <pc:sldMasterMk cId="1165961478" sldId="2147483674"/>
            <pc:sldLayoutMk cId="455234107" sldId="214748368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sv-SE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7429399999999999E-2"/>
          <c:y val="4.4782000000000002E-2"/>
          <c:w val="0.93757100000000004"/>
          <c:h val="0.877430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Omsättning</c:v>
                </c:pt>
              </c:strCache>
            </c:strRef>
          </c:tx>
          <c:spPr>
            <a:solidFill>
              <a:srgbClr val="455C78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#.##&quot; Mkr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0" i="0" u="none" strike="noStrike">
                    <a:solidFill>
                      <a:srgbClr val="FFFFFF"/>
                    </a:solidFill>
                    <a:latin typeface="Montserrat Regular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31</c:v>
                </c:pt>
                <c:pt idx="1">
                  <c:v>42</c:v>
                </c:pt>
                <c:pt idx="2">
                  <c:v>51</c:v>
                </c:pt>
                <c:pt idx="3">
                  <c:v>61</c:v>
                </c:pt>
                <c:pt idx="4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3-4CAA-B8A3-A07FE352CB6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rgbClr val="B2D047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#.##&quot; Mkr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0" i="0" u="none" strike="noStrike">
                    <a:solidFill>
                      <a:srgbClr val="FFFFFF"/>
                    </a:solidFill>
                    <a:latin typeface="Montserrat Regular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1.5</c:v>
                </c:pt>
                <c:pt idx="1">
                  <c:v>3.3</c:v>
                </c:pt>
                <c:pt idx="2">
                  <c:v>4.5999999999999996</c:v>
                </c:pt>
                <c:pt idx="3">
                  <c:v>5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B3-4CAA-B8A3-A07FE352C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24836864"/>
        <c:axId val="-2128169712"/>
      </c:barChart>
      <c:catAx>
        <c:axId val="-2124836864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455C7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sz="2500" b="0" i="0" u="none" strike="noStrike">
                <a:solidFill>
                  <a:srgbClr val="FFFFFF"/>
                </a:solidFill>
                <a:latin typeface="Montserrat Bold"/>
              </a:defRPr>
            </a:pPr>
            <a:endParaRPr lang="sv-SE"/>
          </a:p>
        </c:txPr>
        <c:crossAx val="-2128169712"/>
        <c:crosses val="autoZero"/>
        <c:auto val="1"/>
        <c:lblAlgn val="ctr"/>
        <c:lblOffset val="100"/>
        <c:noMultiLvlLbl val="1"/>
      </c:catAx>
      <c:valAx>
        <c:axId val="-212816971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455C7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500" b="0" i="0" u="none" strike="noStrike">
                <a:solidFill>
                  <a:srgbClr val="455C78"/>
                </a:solidFill>
                <a:latin typeface="Montserrat Regular"/>
              </a:defRPr>
            </a:pPr>
            <a:endParaRPr lang="sv-SE"/>
          </a:p>
        </c:txPr>
        <c:crossAx val="-2124836864"/>
        <c:crosses val="autoZero"/>
        <c:crossBetween val="between"/>
        <c:majorUnit val="11.25"/>
        <c:minorUnit val="5.624999999999999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sv-SE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68566E-2"/>
          <c:y val="5.6750099999999998E-2"/>
          <c:w val="0.93814299999999995"/>
          <c:h val="0.866279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Omsättning</c:v>
                </c:pt>
              </c:strCache>
            </c:strRef>
          </c:tx>
          <c:spPr>
            <a:solidFill>
              <a:srgbClr val="455C78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#.##&quot; Mkr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0" i="0" u="none" strike="noStrike">
                    <a:solidFill>
                      <a:srgbClr val="FFFFFF"/>
                    </a:solidFill>
                    <a:latin typeface="Montserrat Regular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100</c:v>
                </c:pt>
                <c:pt idx="1">
                  <c:v>130</c:v>
                </c:pt>
                <c:pt idx="2">
                  <c:v>160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E7-418B-968B-3397FBEDA47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Rörelseresultat</c:v>
                </c:pt>
              </c:strCache>
            </c:strRef>
          </c:tx>
          <c:spPr>
            <a:solidFill>
              <a:srgbClr val="B2D047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#.##&quot; Mkr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0" i="0" u="none" strike="noStrike">
                    <a:solidFill>
                      <a:srgbClr val="FFFFFF"/>
                    </a:solidFill>
                    <a:latin typeface="Montserrat Regular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11</c:v>
                </c:pt>
                <c:pt idx="1">
                  <c:v>17</c:v>
                </c:pt>
                <c:pt idx="2">
                  <c:v>24</c:v>
                </c:pt>
                <c:pt idx="3">
                  <c:v>34</c:v>
                </c:pt>
                <c:pt idx="4">
                  <c:v>47.5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E7-418B-968B-3397FBEDA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122660304"/>
        <c:axId val="-2122657360"/>
      </c:barChart>
      <c:catAx>
        <c:axId val="-2122660304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455C7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FFFFFF"/>
            </a:solidFill>
            <a:prstDash val="solid"/>
            <a:miter lim="400000"/>
          </a:ln>
        </c:spPr>
        <c:txPr>
          <a:bodyPr rot="0"/>
          <a:lstStyle/>
          <a:p>
            <a:pPr>
              <a:defRPr sz="2500" b="0" i="0" u="none" strike="noStrike">
                <a:solidFill>
                  <a:srgbClr val="FFFFFF"/>
                </a:solidFill>
                <a:latin typeface="Montserrat Bold"/>
              </a:defRPr>
            </a:pPr>
            <a:endParaRPr lang="sv-SE"/>
          </a:p>
        </c:txPr>
        <c:crossAx val="-2122657360"/>
        <c:crosses val="autoZero"/>
        <c:auto val="1"/>
        <c:lblAlgn val="ctr"/>
        <c:lblOffset val="100"/>
        <c:noMultiLvlLbl val="1"/>
      </c:catAx>
      <c:valAx>
        <c:axId val="-21226573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455C7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500" b="0" i="0" u="none" strike="noStrike">
                <a:solidFill>
                  <a:srgbClr val="455C78"/>
                </a:solidFill>
                <a:latin typeface="Montserrat Regular"/>
              </a:defRPr>
            </a:pPr>
            <a:endParaRPr lang="sv-SE"/>
          </a:p>
        </c:txPr>
        <c:crossAx val="-2122660304"/>
        <c:crosses val="autoZero"/>
        <c:crossBetween val="between"/>
        <c:majorUnit val="37.5"/>
        <c:minorUnit val="1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1589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- Först ut i Sverige att driftsätta </a:t>
            </a:r>
            <a:r>
              <a:rPr lang="sv-SE" dirty="0" err="1"/>
              <a:t>Mitels</a:t>
            </a:r>
            <a:r>
              <a:rPr lang="sv-SE" dirty="0"/>
              <a:t> plattform </a:t>
            </a:r>
            <a:r>
              <a:rPr lang="sv-SE" dirty="0" err="1"/>
              <a:t>Telepo</a:t>
            </a:r>
            <a:br>
              <a:rPr lang="sv-SE" dirty="0"/>
            </a:br>
            <a:r>
              <a:rPr lang="sv-SE" dirty="0"/>
              <a:t>- Hade under första 3 åren ”monopol” på segmentet 50-500 användare</a:t>
            </a:r>
            <a:br>
              <a:rPr lang="sv-SE" dirty="0"/>
            </a:br>
            <a:r>
              <a:rPr lang="sv-SE" dirty="0"/>
              <a:t>- Idag, den enda </a:t>
            </a:r>
            <a:r>
              <a:rPr lang="sv-SE" dirty="0" err="1"/>
              <a:t>Mitel</a:t>
            </a:r>
            <a:r>
              <a:rPr lang="sv-SE" dirty="0"/>
              <a:t>-partner som utvecklar egna </a:t>
            </a:r>
            <a:r>
              <a:rPr lang="sv-SE" dirty="0" err="1"/>
              <a:t>applikationer+admingränssnitt</a:t>
            </a:r>
            <a:br>
              <a:rPr lang="sv-SE" dirty="0"/>
            </a:br>
            <a:r>
              <a:rPr lang="sv-SE" dirty="0"/>
              <a:t>- Konkurrenter köper i princip allt från </a:t>
            </a:r>
            <a:r>
              <a:rPr lang="sv-SE" dirty="0" err="1"/>
              <a:t>Mitel</a:t>
            </a:r>
            <a:r>
              <a:rPr lang="sv-SE" dirty="0"/>
              <a:t>. Grundlicenser, </a:t>
            </a:r>
            <a:r>
              <a:rPr lang="sv-SE" dirty="0" err="1"/>
              <a:t>mobilapp</a:t>
            </a:r>
            <a:r>
              <a:rPr lang="sv-SE" dirty="0"/>
              <a:t>, </a:t>
            </a:r>
            <a:r>
              <a:rPr lang="sv-SE" dirty="0" err="1"/>
              <a:t>softphone</a:t>
            </a:r>
            <a:r>
              <a:rPr lang="sv-SE" dirty="0"/>
              <a:t> och </a:t>
            </a:r>
            <a:r>
              <a:rPr lang="sv-SE" dirty="0" err="1"/>
              <a:t>admingränssnitt</a:t>
            </a:r>
            <a:r>
              <a:rPr lang="sv-SE" dirty="0"/>
              <a:t>. Vi vidareutvecklar efter kundernas behov.</a:t>
            </a:r>
          </a:p>
        </p:txBody>
      </p:sp>
    </p:spTree>
    <p:extLst>
      <p:ext uri="{BB962C8B-B14F-4D97-AF65-F5344CB8AC3E}">
        <p14:creationId xmlns:p14="http://schemas.microsoft.com/office/powerpoint/2010/main" val="63194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sv-SE" dirty="0"/>
              <a:t>Kontor i Sverige och Danmark</a:t>
            </a:r>
          </a:p>
          <a:p>
            <a:pPr marL="342900" indent="-342900">
              <a:buFontTx/>
              <a:buChar char="-"/>
            </a:pPr>
            <a:r>
              <a:rPr lang="sv-SE" dirty="0"/>
              <a:t>Lanserar både växel och </a:t>
            </a:r>
            <a:r>
              <a:rPr lang="sv-SE" dirty="0" err="1"/>
              <a:t>mexade</a:t>
            </a:r>
            <a:r>
              <a:rPr lang="sv-SE" dirty="0"/>
              <a:t> abonnemang i Norge och Finland inom kort</a:t>
            </a:r>
          </a:p>
          <a:p>
            <a:pPr marL="342900" indent="-342900">
              <a:buFontTx/>
              <a:buChar char="-"/>
            </a:pPr>
            <a:r>
              <a:rPr lang="sv-SE" dirty="0"/>
              <a:t>Vunnit priser som Sveriges bästa molnväxel. Mycket på grund av adminportal</a:t>
            </a:r>
          </a:p>
          <a:p>
            <a:pPr marL="342900" indent="-342900">
              <a:buFontTx/>
              <a:buChar char="-"/>
            </a:pPr>
            <a:r>
              <a:rPr lang="sv-SE" dirty="0"/>
              <a:t>Blivit utsedda av </a:t>
            </a:r>
            <a:r>
              <a:rPr lang="sv-SE" dirty="0" err="1"/>
              <a:t>Mitel</a:t>
            </a:r>
            <a:r>
              <a:rPr lang="sv-SE" dirty="0"/>
              <a:t> som världens mest innovativa molnväxel. </a:t>
            </a:r>
            <a:r>
              <a:rPr lang="sv-SE" dirty="0" err="1"/>
              <a:t>Mitel</a:t>
            </a:r>
            <a:r>
              <a:rPr lang="sv-SE" dirty="0"/>
              <a:t> har partners i hela världen och över 70-miljoner anknytningar i sin plattform via partners.</a:t>
            </a:r>
          </a:p>
        </p:txBody>
      </p:sp>
    </p:spTree>
    <p:extLst>
      <p:ext uri="{BB962C8B-B14F-4D97-AF65-F5344CB8AC3E}">
        <p14:creationId xmlns:p14="http://schemas.microsoft.com/office/powerpoint/2010/main" val="330008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813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”Skriv ett citat här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”Skriv ett citat här.” </a:t>
            </a:r>
          </a:p>
        </p:txBody>
      </p:sp>
      <p:sp>
        <p:nvSpPr>
          <p:cNvPr id="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7498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13"/>
          </p:nvPr>
        </p:nvSpPr>
        <p:spPr>
          <a:xfrm>
            <a:off x="3125969" y="673100"/>
            <a:ext cx="18135602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354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41330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Titeltext</a:t>
            </a:r>
          </a:p>
        </p:txBody>
      </p:sp>
      <p:sp>
        <p:nvSpPr>
          <p:cNvPr id="4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966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3278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8350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3939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52901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80879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1"/>
            <a:ext cx="19621500" cy="5950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”Skriv ett citat här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69072"/>
            <a:ext cx="19621500" cy="8412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”Skriv ett citat här.” </a:t>
            </a:r>
          </a:p>
        </p:txBody>
      </p:sp>
      <p:sp>
        <p:nvSpPr>
          <p:cNvPr id="9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2102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87138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29604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"/>
          <p:cNvSpPr>
            <a:spLocks noGrp="1"/>
          </p:cNvSpPr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Titeltext</a:t>
            </a:r>
          </a:p>
        </p:txBody>
      </p:sp>
      <p:sp>
        <p:nvSpPr>
          <p:cNvPr id="4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"/>
          <p:cNvSpPr>
            <a:spLocks noGrp="1"/>
          </p:cNvSpPr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"/>
          <p:cNvSpPr>
            <a:spLocks noGrp="1"/>
          </p:cNvSpPr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"/>
          <p:cNvSpPr>
            <a:spLocks noGrp="1"/>
          </p:cNvSpPr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11130" y="13081000"/>
            <a:ext cx="488916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561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3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tif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tif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635D7BB-0114-4A27-9FC2-2B8AAF1057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06" y="1829706"/>
            <a:ext cx="10056588" cy="100565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ktangel"/>
          <p:cNvSpPr/>
          <p:nvPr/>
        </p:nvSpPr>
        <p:spPr>
          <a:xfrm>
            <a:off x="-1" y="3027"/>
            <a:ext cx="1528566" cy="13716002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sz="3400" b="0">
              <a:latin typeface="Helvetica Neue Medium"/>
              <a:sym typeface="Helvetica Neue Medium"/>
            </a:endParaRPr>
          </a:p>
        </p:txBody>
      </p:sp>
      <p:pic>
        <p:nvPicPr>
          <p:cNvPr id="139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Rektangel 49">
            <a:extLst>
              <a:ext uri="{FF2B5EF4-FFF2-40B4-BE49-F238E27FC236}">
                <a16:creationId xmlns:a16="http://schemas.microsoft.com/office/drawing/2014/main" id="{5FFAFD76-7FC9-4422-8276-650AABE0C7A8}"/>
              </a:ext>
            </a:extLst>
          </p:cNvPr>
          <p:cNvSpPr/>
          <p:nvPr/>
        </p:nvSpPr>
        <p:spPr>
          <a:xfrm>
            <a:off x="5069928" y="1762160"/>
            <a:ext cx="15394592" cy="1872308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 dirty="0">
              <a:latin typeface="Arial"/>
              <a:ea typeface="+mn-ea"/>
              <a:cs typeface="+mn-cs"/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A15DAE1C-FCF0-4609-A8F6-CCC3B9DC53B5}"/>
              </a:ext>
            </a:extLst>
          </p:cNvPr>
          <p:cNvSpPr/>
          <p:nvPr/>
        </p:nvSpPr>
        <p:spPr>
          <a:xfrm>
            <a:off x="5651940" y="2207414"/>
            <a:ext cx="14261660" cy="1041400"/>
          </a:xfrm>
          <a:prstGeom prst="rect">
            <a:avLst/>
          </a:prstGeom>
          <a:solidFill>
            <a:srgbClr val="FB500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3200" b="0" dirty="0">
                <a:latin typeface="Arial"/>
                <a:ea typeface="+mn-ea"/>
                <a:cs typeface="+mn-cs"/>
              </a:rPr>
              <a:t>RAMAVTAL FÖRETAGSTELEFONI</a:t>
            </a: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84244084-890E-48FC-8E1B-9530747125F0}"/>
              </a:ext>
            </a:extLst>
          </p:cNvPr>
          <p:cNvSpPr/>
          <p:nvPr/>
        </p:nvSpPr>
        <p:spPr>
          <a:xfrm>
            <a:off x="5423341" y="2017868"/>
            <a:ext cx="14682078" cy="1365428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dash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>
              <a:latin typeface="Arial"/>
              <a:ea typeface="+mn-ea"/>
              <a:cs typeface="+mn-cs"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CE0CCE1A-5BB2-4E8E-B148-F220E9D115A7}"/>
              </a:ext>
            </a:extLst>
          </p:cNvPr>
          <p:cNvSpPr/>
          <p:nvPr/>
        </p:nvSpPr>
        <p:spPr>
          <a:xfrm>
            <a:off x="5075623" y="3881891"/>
            <a:ext cx="4897822" cy="8437110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 dirty="0">
              <a:latin typeface="Arial"/>
              <a:ea typeface="+mn-ea"/>
              <a:cs typeface="+mn-cs"/>
            </a:endParaRP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B587248B-B876-40B8-B753-57CE04D57426}"/>
              </a:ext>
            </a:extLst>
          </p:cNvPr>
          <p:cNvSpPr/>
          <p:nvPr/>
        </p:nvSpPr>
        <p:spPr>
          <a:xfrm>
            <a:off x="5651940" y="6593122"/>
            <a:ext cx="3784600" cy="1041400"/>
          </a:xfrm>
          <a:prstGeom prst="rect">
            <a:avLst/>
          </a:prstGeom>
          <a:solidFill>
            <a:srgbClr val="AAD11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Basic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89B4E423-06CC-4543-9050-C47991B282D2}"/>
              </a:ext>
            </a:extLst>
          </p:cNvPr>
          <p:cNvSpPr/>
          <p:nvPr/>
        </p:nvSpPr>
        <p:spPr>
          <a:xfrm>
            <a:off x="5423340" y="6199422"/>
            <a:ext cx="4191000" cy="5866008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dash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>
              <a:latin typeface="Arial"/>
              <a:ea typeface="+mn-ea"/>
              <a:cs typeface="+mn-cs"/>
            </a:endParaRPr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D9BB5539-C8A6-4F36-97AD-A9193A67862F}"/>
              </a:ext>
            </a:extLst>
          </p:cNvPr>
          <p:cNvSpPr txBox="1"/>
          <p:nvPr/>
        </p:nvSpPr>
        <p:spPr>
          <a:xfrm>
            <a:off x="5075621" y="4310377"/>
            <a:ext cx="489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sv-SE" sz="4800" b="0" kern="1200" dirty="0">
                <a:solidFill>
                  <a:srgbClr val="000000"/>
                </a:solidFill>
                <a:latin typeface="Helvetica Neue Thin" panose="02000503000000020004" pitchFamily="2" charset="0"/>
                <a:ea typeface="Helvetica Neue Thin" panose="02000503000000020004" pitchFamily="2" charset="0"/>
                <a:cs typeface="Helvetica Neue Thin" panose="02000503000000020004" pitchFamily="2" charset="0"/>
              </a:rPr>
              <a:t>1</a:t>
            </a:r>
            <a:r>
              <a:rPr lang="sv-SE" sz="3600" b="0" kern="12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C814BE83-CF3F-49F3-8F1A-58A28A685ACA}"/>
              </a:ext>
            </a:extLst>
          </p:cNvPr>
          <p:cNvSpPr txBox="1"/>
          <p:nvPr/>
        </p:nvSpPr>
        <p:spPr>
          <a:xfrm>
            <a:off x="5075623" y="5233707"/>
            <a:ext cx="48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sv-SE" sz="2800" b="0" kern="1200" dirty="0">
                <a:solidFill>
                  <a:srgbClr val="000000"/>
                </a:solidFill>
                <a:latin typeface="Helvetica Neue Thin" panose="02000503000000020004" pitchFamily="2" charset="0"/>
                <a:ea typeface="Helvetica Neue Thin" panose="02000503000000020004" pitchFamily="2" charset="0"/>
                <a:cs typeface="Helvetica Neue Thin" panose="02000503000000020004" pitchFamily="2" charset="0"/>
              </a:rPr>
              <a:t>Användarlicens</a:t>
            </a:r>
            <a:endParaRPr lang="sv-SE" sz="2200" b="0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0F52AB6C-C441-4540-9F29-DF070301AF5A}"/>
              </a:ext>
            </a:extLst>
          </p:cNvPr>
          <p:cNvSpPr/>
          <p:nvPr/>
        </p:nvSpPr>
        <p:spPr>
          <a:xfrm>
            <a:off x="5651940" y="7809354"/>
            <a:ext cx="3784600" cy="1041400"/>
          </a:xfrm>
          <a:prstGeom prst="rect">
            <a:avLst/>
          </a:prstGeom>
          <a:solidFill>
            <a:srgbClr val="FB500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Pro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BC7D4353-7113-4489-B669-91201F655DD4}"/>
              </a:ext>
            </a:extLst>
          </p:cNvPr>
          <p:cNvSpPr/>
          <p:nvPr/>
        </p:nvSpPr>
        <p:spPr>
          <a:xfrm>
            <a:off x="5651940" y="9025586"/>
            <a:ext cx="3784600" cy="1041400"/>
          </a:xfrm>
          <a:prstGeom prst="rect">
            <a:avLst/>
          </a:prstGeom>
          <a:solidFill>
            <a:srgbClr val="7D9EB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Business</a:t>
            </a: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7B6D1C27-6802-4C1B-BE41-870203D097E9}"/>
              </a:ext>
            </a:extLst>
          </p:cNvPr>
          <p:cNvSpPr/>
          <p:nvPr/>
        </p:nvSpPr>
        <p:spPr>
          <a:xfrm>
            <a:off x="10321163" y="3881891"/>
            <a:ext cx="4897822" cy="8437110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 dirty="0">
              <a:latin typeface="Arial"/>
              <a:ea typeface="+mn-ea"/>
              <a:cs typeface="+mn-cs"/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A1BAB219-D59F-4168-A5A8-500ABA961566}"/>
              </a:ext>
            </a:extLst>
          </p:cNvPr>
          <p:cNvSpPr/>
          <p:nvPr/>
        </p:nvSpPr>
        <p:spPr>
          <a:xfrm>
            <a:off x="10897480" y="6593122"/>
            <a:ext cx="3784600" cy="1041400"/>
          </a:xfrm>
          <a:prstGeom prst="rect">
            <a:avLst/>
          </a:prstGeom>
          <a:solidFill>
            <a:srgbClr val="AAD11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MOBIL FAST 5 GB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919D2E71-4AAC-4D9C-BF5B-A9D011F74F94}"/>
              </a:ext>
            </a:extLst>
          </p:cNvPr>
          <p:cNvSpPr/>
          <p:nvPr/>
        </p:nvSpPr>
        <p:spPr>
          <a:xfrm>
            <a:off x="10668880" y="6199421"/>
            <a:ext cx="4191000" cy="5866010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dash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>
              <a:latin typeface="Arial"/>
              <a:ea typeface="+mn-ea"/>
              <a:cs typeface="+mn-cs"/>
            </a:endParaRPr>
          </a:p>
        </p:txBody>
      </p:sp>
      <p:sp>
        <p:nvSpPr>
          <p:cNvPr id="63" name="textruta 62">
            <a:extLst>
              <a:ext uri="{FF2B5EF4-FFF2-40B4-BE49-F238E27FC236}">
                <a16:creationId xmlns:a16="http://schemas.microsoft.com/office/drawing/2014/main" id="{C4D2FE62-1139-4416-BC7E-B9142E237FB8}"/>
              </a:ext>
            </a:extLst>
          </p:cNvPr>
          <p:cNvSpPr txBox="1"/>
          <p:nvPr/>
        </p:nvSpPr>
        <p:spPr>
          <a:xfrm>
            <a:off x="10321161" y="4310377"/>
            <a:ext cx="489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sv-SE" sz="4800" b="0" kern="1200" dirty="0">
                <a:solidFill>
                  <a:srgbClr val="000000"/>
                </a:solidFill>
                <a:latin typeface="Helvetica Neue Thin" panose="02000503000000020004" pitchFamily="2" charset="0"/>
                <a:ea typeface="Helvetica Neue Thin" panose="02000503000000020004" pitchFamily="2" charset="0"/>
                <a:cs typeface="Helvetica Neue Thin" panose="02000503000000020004" pitchFamily="2" charset="0"/>
              </a:rPr>
              <a:t>2</a:t>
            </a:r>
            <a:r>
              <a:rPr lang="sv-SE" sz="3600" b="0" kern="12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0AA1E7FC-77CD-4F9E-9851-3486D638B7C2}"/>
              </a:ext>
            </a:extLst>
          </p:cNvPr>
          <p:cNvSpPr txBox="1"/>
          <p:nvPr/>
        </p:nvSpPr>
        <p:spPr>
          <a:xfrm>
            <a:off x="10321163" y="5233707"/>
            <a:ext cx="48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sv-SE" sz="2800" b="0" kern="1200" dirty="0">
                <a:solidFill>
                  <a:srgbClr val="000000"/>
                </a:solidFill>
                <a:latin typeface="Helvetica Neue Thin" panose="02000503000000020004" pitchFamily="2" charset="0"/>
                <a:ea typeface="Helvetica Neue Thin" panose="02000503000000020004" pitchFamily="2" charset="0"/>
                <a:cs typeface="Helvetica Neue Thin" panose="02000503000000020004" pitchFamily="2" charset="0"/>
              </a:rPr>
              <a:t>Mobilabonnemang</a:t>
            </a:r>
            <a:endParaRPr lang="sv-SE" sz="2200" b="0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154ADAF9-B35C-49C5-BEE6-A2128327DC2C}"/>
              </a:ext>
            </a:extLst>
          </p:cNvPr>
          <p:cNvSpPr/>
          <p:nvPr/>
        </p:nvSpPr>
        <p:spPr>
          <a:xfrm>
            <a:off x="10897480" y="7809354"/>
            <a:ext cx="3784600" cy="1041400"/>
          </a:xfrm>
          <a:prstGeom prst="rect">
            <a:avLst/>
          </a:prstGeom>
          <a:solidFill>
            <a:srgbClr val="FB500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MOBIL FAST 20 GB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59457995-9B98-49E8-AC5A-A062E1144C0A}"/>
              </a:ext>
            </a:extLst>
          </p:cNvPr>
          <p:cNvSpPr/>
          <p:nvPr/>
        </p:nvSpPr>
        <p:spPr>
          <a:xfrm>
            <a:off x="10897480" y="9025586"/>
            <a:ext cx="3784600" cy="1041400"/>
          </a:xfrm>
          <a:prstGeom prst="rect">
            <a:avLst/>
          </a:prstGeom>
          <a:solidFill>
            <a:srgbClr val="7D9EB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MOBIL FAST 60GB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C53C095-1D8E-4498-ACFC-A51230BCB0CB}"/>
              </a:ext>
            </a:extLst>
          </p:cNvPr>
          <p:cNvSpPr/>
          <p:nvPr/>
        </p:nvSpPr>
        <p:spPr>
          <a:xfrm>
            <a:off x="15566701" y="3881891"/>
            <a:ext cx="4897822" cy="8437110"/>
          </a:xfrm>
          <a:prstGeom prst="rect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 dirty="0">
              <a:latin typeface="Arial"/>
              <a:ea typeface="+mn-ea"/>
              <a:cs typeface="+mn-cs"/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0F69B5E4-58C3-4DA8-A572-5A0434A31833}"/>
              </a:ext>
            </a:extLst>
          </p:cNvPr>
          <p:cNvSpPr/>
          <p:nvPr/>
        </p:nvSpPr>
        <p:spPr>
          <a:xfrm>
            <a:off x="15914418" y="6199421"/>
            <a:ext cx="4191000" cy="5687778"/>
          </a:xfrm>
          <a:prstGeom prst="rect">
            <a:avLst/>
          </a:prstGeom>
          <a:noFill/>
          <a:ln w="38100" cap="flat" cmpd="sng" algn="ctr">
            <a:solidFill>
              <a:srgbClr val="FFFFFF"/>
            </a:solidFill>
            <a:prstDash val="dash"/>
          </a:ln>
          <a:effectLst/>
        </p:spPr>
        <p:txBody>
          <a:bodyPr rtlCol="0" anchor="ctr"/>
          <a:lstStyle/>
          <a:p>
            <a:pPr defTabSz="1828800" hangingPunct="1"/>
            <a:endParaRPr lang="sv-SE" sz="3600" b="0">
              <a:latin typeface="Arial"/>
              <a:ea typeface="+mn-ea"/>
              <a:cs typeface="+mn-cs"/>
            </a:endParaRPr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15DBD582-70B2-4D91-B659-D01F370FE927}"/>
              </a:ext>
            </a:extLst>
          </p:cNvPr>
          <p:cNvSpPr txBox="1"/>
          <p:nvPr/>
        </p:nvSpPr>
        <p:spPr>
          <a:xfrm>
            <a:off x="15566699" y="4310377"/>
            <a:ext cx="489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sv-SE" sz="4800" b="0" kern="1200" dirty="0">
                <a:solidFill>
                  <a:srgbClr val="000000"/>
                </a:solidFill>
                <a:latin typeface="Helvetica Neue Thin" panose="02000503000000020004" pitchFamily="2" charset="0"/>
                <a:ea typeface="Helvetica Neue Thin" panose="02000503000000020004" pitchFamily="2" charset="0"/>
                <a:cs typeface="Helvetica Neue Thin" panose="02000503000000020004" pitchFamily="2" charset="0"/>
              </a:rPr>
              <a:t>3</a:t>
            </a:r>
            <a:r>
              <a:rPr lang="sv-SE" sz="3600" b="0" kern="12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70" name="textruta 69">
            <a:extLst>
              <a:ext uri="{FF2B5EF4-FFF2-40B4-BE49-F238E27FC236}">
                <a16:creationId xmlns:a16="http://schemas.microsoft.com/office/drawing/2014/main" id="{2C91F231-53BC-43DD-BBB9-DFE6CB1508EE}"/>
              </a:ext>
            </a:extLst>
          </p:cNvPr>
          <p:cNvSpPr txBox="1"/>
          <p:nvPr/>
        </p:nvSpPr>
        <p:spPr>
          <a:xfrm>
            <a:off x="15566701" y="5233706"/>
            <a:ext cx="48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sv-SE" sz="2800" b="0" kern="1200" dirty="0">
                <a:solidFill>
                  <a:srgbClr val="000000"/>
                </a:solidFill>
                <a:latin typeface="Helvetica Neue Thin" panose="02000503000000020004" pitchFamily="2" charset="0"/>
                <a:ea typeface="Helvetica Neue Thin" panose="02000503000000020004" pitchFamily="2" charset="0"/>
                <a:cs typeface="Helvetica Neue Thin" panose="02000503000000020004" pitchFamily="2" charset="0"/>
              </a:rPr>
              <a:t>Tillval</a:t>
            </a:r>
            <a:endParaRPr lang="sv-SE" sz="2200" b="0" kern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ruta 70">
            <a:extLst>
              <a:ext uri="{FF2B5EF4-FFF2-40B4-BE49-F238E27FC236}">
                <a16:creationId xmlns:a16="http://schemas.microsoft.com/office/drawing/2014/main" id="{CC8AC98A-B87B-4A4E-AF75-6174D7496888}"/>
              </a:ext>
            </a:extLst>
          </p:cNvPr>
          <p:cNvSpPr txBox="1"/>
          <p:nvPr/>
        </p:nvSpPr>
        <p:spPr>
          <a:xfrm>
            <a:off x="16137505" y="6585522"/>
            <a:ext cx="296747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Optioner: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Kö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Kö Plus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Kö Premium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Kö Multimedia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Kö Telefonist</a:t>
            </a:r>
          </a:p>
          <a:p>
            <a:pPr algn="l" defTabSz="1828800" hangingPunct="1"/>
            <a:endParaRPr lang="sv-SE" sz="2800" b="0" kern="1200" dirty="0">
              <a:solidFill>
                <a:srgbClr val="000000"/>
              </a:solidFill>
              <a:latin typeface="Arial"/>
            </a:endParaRP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Kalenderkoppling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MDM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Statistik</a:t>
            </a:r>
          </a:p>
          <a:p>
            <a:pPr algn="l" defTabSz="1828800" hangingPunct="1"/>
            <a:r>
              <a:rPr lang="sv-SE" sz="2800" b="0" kern="1200" dirty="0">
                <a:solidFill>
                  <a:srgbClr val="000000"/>
                </a:solidFill>
                <a:latin typeface="Arial"/>
              </a:rPr>
              <a:t>Statistik plus</a:t>
            </a: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D960F6F1-5368-42B6-BB81-13300C1B6A46}"/>
              </a:ext>
            </a:extLst>
          </p:cNvPr>
          <p:cNvSpPr/>
          <p:nvPr/>
        </p:nvSpPr>
        <p:spPr>
          <a:xfrm>
            <a:off x="10890470" y="10314408"/>
            <a:ext cx="3784600" cy="1041400"/>
          </a:xfrm>
          <a:prstGeom prst="rect">
            <a:avLst/>
          </a:prstGeom>
          <a:solidFill>
            <a:srgbClr val="0020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1828800" hangingPunct="1"/>
            <a:r>
              <a:rPr lang="sv-SE" sz="2800" b="0" dirty="0">
                <a:latin typeface="Arial"/>
                <a:ea typeface="+mn-ea"/>
                <a:cs typeface="+mn-cs"/>
              </a:rPr>
              <a:t>MOBIL FAST 100GB</a:t>
            </a:r>
          </a:p>
        </p:txBody>
      </p:sp>
    </p:spTree>
    <p:extLst>
      <p:ext uri="{BB962C8B-B14F-4D97-AF65-F5344CB8AC3E}">
        <p14:creationId xmlns:p14="http://schemas.microsoft.com/office/powerpoint/2010/main" val="289202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8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Våra klienter"/>
          <p:cNvSpPr txBox="1"/>
          <p:nvPr/>
        </p:nvSpPr>
        <p:spPr>
          <a:xfrm>
            <a:off x="2929399" y="1111895"/>
            <a:ext cx="1026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85" name="macOS"/>
          <p:cNvSpPr txBox="1"/>
          <p:nvPr/>
        </p:nvSpPr>
        <p:spPr>
          <a:xfrm>
            <a:off x="3487724" y="14721132"/>
            <a:ext cx="29329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5900" b="0">
                <a:latin typeface="SF UI Display Regular"/>
                <a:ea typeface="SF UI Display Regular"/>
                <a:cs typeface="SF UI Display Regular"/>
                <a:sym typeface="SF UI Display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UI Display Regular"/>
                <a:sym typeface="SF UI Display Regular"/>
              </a:rPr>
              <a:t>macOS</a:t>
            </a:r>
          </a:p>
        </p:txBody>
      </p:sp>
      <p:sp>
        <p:nvSpPr>
          <p:cNvPr id="286" name="iOS"/>
          <p:cNvSpPr txBox="1"/>
          <p:nvPr/>
        </p:nvSpPr>
        <p:spPr>
          <a:xfrm>
            <a:off x="6586524" y="14721132"/>
            <a:ext cx="29329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5900" b="0">
                <a:latin typeface="SF UI Display Regular"/>
                <a:ea typeface="SF UI Display Regular"/>
                <a:cs typeface="SF UI Display Regular"/>
                <a:sym typeface="SF UI Display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UI Display Regular"/>
                <a:sym typeface="SF UI Display Regular"/>
              </a:rPr>
              <a:t>iOS</a:t>
            </a:r>
          </a:p>
        </p:txBody>
      </p:sp>
      <p:pic>
        <p:nvPicPr>
          <p:cNvPr id="287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83179" y="14568112"/>
            <a:ext cx="1296642" cy="129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97786" y="14847775"/>
            <a:ext cx="2538028" cy="55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53779" y="14427617"/>
            <a:ext cx="1153437" cy="139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Bild" descr="Bild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541962" y="14630400"/>
            <a:ext cx="990677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Enkelhet">
            <a:extLst>
              <a:ext uri="{FF2B5EF4-FFF2-40B4-BE49-F238E27FC236}">
                <a16:creationId xmlns:a16="http://schemas.microsoft.com/office/drawing/2014/main" id="{FC7CB608-82E1-4318-93C6-AC84F39E83D4}"/>
              </a:ext>
            </a:extLst>
          </p:cNvPr>
          <p:cNvSpPr txBox="1"/>
          <p:nvPr/>
        </p:nvSpPr>
        <p:spPr>
          <a:xfrm>
            <a:off x="9216025" y="1564222"/>
            <a:ext cx="595195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Användarplaner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03FBFC48-79BD-44D9-A701-B7488654AFD2}"/>
              </a:ext>
            </a:extLst>
          </p:cNvPr>
          <p:cNvSpPr/>
          <p:nvPr/>
        </p:nvSpPr>
        <p:spPr>
          <a:xfrm>
            <a:off x="4361772" y="3891168"/>
            <a:ext cx="5155788" cy="4724764"/>
          </a:xfrm>
          <a:prstGeom prst="rect">
            <a:avLst/>
          </a:prstGeom>
          <a:solidFill>
            <a:srgbClr val="AAD11B"/>
          </a:solidFill>
          <a:ln>
            <a:solidFill>
              <a:srgbClr val="AAD1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sv-SE" sz="3600" b="0" kern="12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F13F8CD3-E687-4E48-9752-665C795E4D91}"/>
              </a:ext>
            </a:extLst>
          </p:cNvPr>
          <p:cNvSpPr txBox="1">
            <a:spLocks/>
          </p:cNvSpPr>
          <p:nvPr/>
        </p:nvSpPr>
        <p:spPr>
          <a:xfrm>
            <a:off x="4817983" y="5771132"/>
            <a:ext cx="4243366" cy="6655728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Företagstelefoni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Inloggning i svarsgrupper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App för dator, platta och mobil</a:t>
            </a:r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7F466BE1-25B2-486A-AAB8-F41A85AB0B83}"/>
              </a:ext>
            </a:extLst>
          </p:cNvPr>
          <p:cNvSpPr/>
          <p:nvPr/>
        </p:nvSpPr>
        <p:spPr>
          <a:xfrm>
            <a:off x="10007436" y="3922379"/>
            <a:ext cx="5155788" cy="6350366"/>
          </a:xfrm>
          <a:prstGeom prst="rect">
            <a:avLst/>
          </a:prstGeom>
          <a:solidFill>
            <a:srgbClr val="FB5005"/>
          </a:solidFill>
          <a:ln>
            <a:solidFill>
              <a:srgbClr val="FB50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sv-SE" sz="3600" b="0" kern="12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BDDDEA8F-525A-4025-9F25-CD15F6F608DE}"/>
              </a:ext>
            </a:extLst>
          </p:cNvPr>
          <p:cNvSpPr/>
          <p:nvPr/>
        </p:nvSpPr>
        <p:spPr>
          <a:xfrm>
            <a:off x="15645614" y="3922380"/>
            <a:ext cx="5155788" cy="8482788"/>
          </a:xfrm>
          <a:prstGeom prst="rect">
            <a:avLst/>
          </a:prstGeom>
          <a:solidFill>
            <a:srgbClr val="7D9EB8"/>
          </a:solidFill>
          <a:ln>
            <a:solidFill>
              <a:srgbClr val="7D9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sv-SE" sz="3600" b="0" kern="12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55FA8D3-C27B-4663-A30E-FE9EFC558B08}"/>
              </a:ext>
            </a:extLst>
          </p:cNvPr>
          <p:cNvSpPr txBox="1">
            <a:spLocks/>
          </p:cNvSpPr>
          <p:nvPr/>
        </p:nvSpPr>
        <p:spPr>
          <a:xfrm>
            <a:off x="10463647" y="5802344"/>
            <a:ext cx="4243366" cy="6655728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Företagstelefoni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Inloggning i svarsgrupper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App för dator, platta och mobil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999997">
                    <a:lumMod val="50000"/>
                  </a:srgbClr>
                </a:solidFill>
                <a:latin typeface="Open Sans Light" charset="0"/>
                <a:ea typeface="Open Sans Light" charset="0"/>
                <a:cs typeface="Open Sans Light" charset="0"/>
              </a:rPr>
              <a:t>Inloggning i köer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999997">
                    <a:lumMod val="50000"/>
                  </a:srgbClr>
                </a:solidFill>
                <a:latin typeface="Open Sans Light" charset="0"/>
                <a:ea typeface="Open Sans Light" charset="0"/>
                <a:cs typeface="Open Sans Light" charset="0"/>
              </a:rPr>
              <a:t>Chatt 1-1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E11F5BC2-426A-453E-8FAD-2E952E1C87E5}"/>
              </a:ext>
            </a:extLst>
          </p:cNvPr>
          <p:cNvSpPr txBox="1">
            <a:spLocks/>
          </p:cNvSpPr>
          <p:nvPr/>
        </p:nvSpPr>
        <p:spPr>
          <a:xfrm>
            <a:off x="16101823" y="5802342"/>
            <a:ext cx="4243366" cy="6634036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Företagstelefoni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Inloggning i svarsgrupper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App för dator, platta och mobil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Inloggning i köer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Chatt 1-1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999997">
                    <a:lumMod val="50000"/>
                  </a:srgbClr>
                </a:solidFill>
                <a:latin typeface="Open Sans Light" charset="0"/>
                <a:ea typeface="Open Sans Light" charset="0"/>
                <a:cs typeface="Open Sans Light" charset="0"/>
              </a:rPr>
              <a:t>Boka konferenser med video och skärmdelning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999997">
                    <a:lumMod val="50000"/>
                  </a:srgbClr>
                </a:solidFill>
                <a:latin typeface="Open Sans Light" charset="0"/>
                <a:ea typeface="Open Sans Light" charset="0"/>
                <a:cs typeface="Open Sans Light" charset="0"/>
              </a:rPr>
              <a:t>Chatt i team och kanaler</a:t>
            </a:r>
          </a:p>
          <a:p>
            <a:pPr marL="457200" indent="-457200" defTabSz="1828800">
              <a:lnSpc>
                <a:spcPct val="10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sv-SE" sz="2400" dirty="0">
                <a:solidFill>
                  <a:srgbClr val="999997">
                    <a:lumMod val="50000"/>
                  </a:srgbClr>
                </a:solidFill>
                <a:latin typeface="Open Sans Light" charset="0"/>
                <a:ea typeface="Open Sans Light" charset="0"/>
                <a:cs typeface="Open Sans Light" charset="0"/>
              </a:rPr>
              <a:t>50 externa chattgäster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6185DC5-17DC-40F2-AAD4-FC8E500CFBAF}"/>
              </a:ext>
            </a:extLst>
          </p:cNvPr>
          <p:cNvSpPr txBox="1">
            <a:spLocks/>
          </p:cNvSpPr>
          <p:nvPr/>
        </p:nvSpPr>
        <p:spPr>
          <a:xfrm>
            <a:off x="4361773" y="4434933"/>
            <a:ext cx="5155786" cy="875686"/>
          </a:xfrm>
          <a:prstGeom prst="rect">
            <a:avLst/>
          </a:prstGeom>
        </p:spPr>
        <p:txBody>
          <a:bodyPr vert="horz" lIns="182880" tIns="91440" rIns="182880" bIns="9144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1828800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Basic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174A4A5-3A6D-4DCE-A377-E9B109CEF03E}"/>
              </a:ext>
            </a:extLst>
          </p:cNvPr>
          <p:cNvSpPr txBox="1">
            <a:spLocks/>
          </p:cNvSpPr>
          <p:nvPr/>
        </p:nvSpPr>
        <p:spPr>
          <a:xfrm>
            <a:off x="9999951" y="4500177"/>
            <a:ext cx="5163274" cy="875686"/>
          </a:xfrm>
          <a:prstGeom prst="rect">
            <a:avLst/>
          </a:prstGeom>
        </p:spPr>
        <p:txBody>
          <a:bodyPr vert="horz" lIns="182880" tIns="91440" rIns="182880" bIns="9144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1828800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Pro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F921992-D15A-4414-BBCE-D79F131A2C28}"/>
              </a:ext>
            </a:extLst>
          </p:cNvPr>
          <p:cNvSpPr txBox="1">
            <a:spLocks/>
          </p:cNvSpPr>
          <p:nvPr/>
        </p:nvSpPr>
        <p:spPr>
          <a:xfrm>
            <a:off x="15645614" y="4466143"/>
            <a:ext cx="5155788" cy="875686"/>
          </a:xfrm>
          <a:prstGeom prst="rect">
            <a:avLst/>
          </a:prstGeom>
        </p:spPr>
        <p:txBody>
          <a:bodyPr vert="horz" lIns="182880" tIns="91440" rIns="182880" bIns="9144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algn="ctr" defTabSz="1828800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Open Sans Light" charset="0"/>
                <a:ea typeface="Open Sans Light" charset="0"/>
                <a:cs typeface="Open Sans Light" charset="0"/>
              </a:rPr>
              <a:t>Business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8DBC5A3D-1E3C-45C6-8A36-3417EB642CA2}"/>
              </a:ext>
            </a:extLst>
          </p:cNvPr>
          <p:cNvSpPr/>
          <p:nvPr/>
        </p:nvSpPr>
        <p:spPr>
          <a:xfrm>
            <a:off x="4844164" y="4155532"/>
            <a:ext cx="4191000" cy="1158400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sv-SE" sz="3600" b="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6700F63-975A-4A7A-B7B2-4C8CC7B22CBA}"/>
              </a:ext>
            </a:extLst>
          </p:cNvPr>
          <p:cNvSpPr/>
          <p:nvPr/>
        </p:nvSpPr>
        <p:spPr>
          <a:xfrm>
            <a:off x="10531420" y="4195375"/>
            <a:ext cx="4191000" cy="1146454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sv-SE" sz="3600" b="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DFB7F2FA-EDE4-45A4-9971-BB5752C51F55}"/>
              </a:ext>
            </a:extLst>
          </p:cNvPr>
          <p:cNvSpPr/>
          <p:nvPr/>
        </p:nvSpPr>
        <p:spPr>
          <a:xfrm>
            <a:off x="16154188" y="4186742"/>
            <a:ext cx="4191000" cy="1155084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sv-SE" sz="3600" b="0" kern="12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1157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9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sultatutveckling"/>
          <p:cNvSpPr txBox="1"/>
          <p:nvPr/>
        </p:nvSpPr>
        <p:spPr>
          <a:xfrm>
            <a:off x="3042793" y="1104900"/>
            <a:ext cx="849401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Resultatutveckling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graphicFrame>
        <p:nvGraphicFramePr>
          <p:cNvPr id="195" name="Stående 2D-stapeldiagram"/>
          <p:cNvGraphicFramePr/>
          <p:nvPr/>
        </p:nvGraphicFramePr>
        <p:xfrm>
          <a:off x="2776255" y="2691288"/>
          <a:ext cx="19341568" cy="850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Not  1…"/>
          <p:cNvSpPr txBox="1"/>
          <p:nvPr/>
        </p:nvSpPr>
        <p:spPr>
          <a:xfrm>
            <a:off x="3828268" y="11709400"/>
            <a:ext cx="819226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B2D047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Montserrat Bold"/>
                <a:sym typeface="Montserrat Bold"/>
              </a:rPr>
              <a:t>Not  1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SMS/MMS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fastpris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–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kostnad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2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Mkr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Regular"/>
              <a:sym typeface="Montserrat Regular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Migreringskostnad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i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Danmark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från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Mitel till del av iCentrex 2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Mkr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Regular"/>
              <a:sym typeface="Montserrat Regular"/>
            </a:endParaRP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Migrering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från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TeliaSonera till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Telavox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 1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Mkr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Regular"/>
              <a:sym typeface="Montserrat Regular"/>
            </a:endParaRPr>
          </a:p>
        </p:txBody>
      </p:sp>
      <p:sp>
        <p:nvSpPr>
          <p:cNvPr id="197" name="*Not 1"/>
          <p:cNvSpPr txBox="1"/>
          <p:nvPr/>
        </p:nvSpPr>
        <p:spPr>
          <a:xfrm>
            <a:off x="16210768" y="11252200"/>
            <a:ext cx="8204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Montserrat Regular"/>
                <a:sym typeface="Montserrat Regular"/>
              </a:rPr>
              <a:t>*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Regular"/>
                <a:sym typeface="Montserrat Regular"/>
              </a:rPr>
              <a:t>Not 1</a:t>
            </a:r>
          </a:p>
        </p:txBody>
      </p:sp>
      <p:sp>
        <p:nvSpPr>
          <p:cNvPr id="198" name="*"/>
          <p:cNvSpPr txBox="1"/>
          <p:nvPr/>
        </p:nvSpPr>
        <p:spPr>
          <a:xfrm>
            <a:off x="18022951" y="9728200"/>
            <a:ext cx="1998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" b="0">
                <a:solidFill>
                  <a:srgbClr val="B2D047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Montserrat Regular"/>
                <a:sym typeface="Montserrat Regular"/>
              </a:rPr>
              <a:t>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0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Resultatutveckling"/>
          <p:cNvSpPr txBox="1"/>
          <p:nvPr/>
        </p:nvSpPr>
        <p:spPr>
          <a:xfrm>
            <a:off x="3042792" y="1104900"/>
            <a:ext cx="849401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Resultatutveckling</a:t>
            </a:r>
          </a:p>
        </p:txBody>
      </p:sp>
      <p:graphicFrame>
        <p:nvGraphicFramePr>
          <p:cNvPr id="203" name="Stående 2D-stapeldiagram"/>
          <p:cNvGraphicFramePr/>
          <p:nvPr/>
        </p:nvGraphicFramePr>
        <p:xfrm>
          <a:off x="3208696" y="2621438"/>
          <a:ext cx="19329819" cy="8615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" name="Ökningstakt…"/>
          <p:cNvSpPr txBox="1"/>
          <p:nvPr/>
        </p:nvSpPr>
        <p:spPr>
          <a:xfrm>
            <a:off x="1992466" y="11531213"/>
            <a:ext cx="1965656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Ökningstakt</a:t>
            </a:r>
          </a:p>
          <a:p>
            <a:pPr marL="0" marR="0" lvl="0" indent="0" algn="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Vinstandel</a:t>
            </a:r>
          </a:p>
        </p:txBody>
      </p:sp>
      <p:sp>
        <p:nvSpPr>
          <p:cNvPr id="205" name="Linje"/>
          <p:cNvSpPr/>
          <p:nvPr/>
        </p:nvSpPr>
        <p:spPr>
          <a:xfrm flipV="1">
            <a:off x="7350744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6" name="25%…"/>
          <p:cNvSpPr txBox="1"/>
          <p:nvPr/>
        </p:nvSpPr>
        <p:spPr>
          <a:xfrm>
            <a:off x="5372321" y="11531213"/>
            <a:ext cx="842773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25%</a:t>
            </a:r>
          </a:p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11%</a:t>
            </a:r>
          </a:p>
        </p:txBody>
      </p:sp>
      <p:sp>
        <p:nvSpPr>
          <p:cNvPr id="207" name="Linje"/>
          <p:cNvSpPr/>
          <p:nvPr/>
        </p:nvSpPr>
        <p:spPr>
          <a:xfrm flipH="1" flipV="1">
            <a:off x="4340391" y="11377776"/>
            <a:ext cx="18230792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8" name="Linje"/>
          <p:cNvSpPr/>
          <p:nvPr/>
        </p:nvSpPr>
        <p:spPr>
          <a:xfrm flipV="1">
            <a:off x="10386044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9" name="Linje"/>
          <p:cNvSpPr/>
          <p:nvPr/>
        </p:nvSpPr>
        <p:spPr>
          <a:xfrm flipV="1">
            <a:off x="13421344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0" name="Linje"/>
          <p:cNvSpPr/>
          <p:nvPr/>
        </p:nvSpPr>
        <p:spPr>
          <a:xfrm flipV="1">
            <a:off x="16462995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1" name="Linje"/>
          <p:cNvSpPr/>
          <p:nvPr/>
        </p:nvSpPr>
        <p:spPr>
          <a:xfrm flipV="1">
            <a:off x="19504645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2" name="30%…"/>
          <p:cNvSpPr txBox="1"/>
          <p:nvPr/>
        </p:nvSpPr>
        <p:spPr>
          <a:xfrm>
            <a:off x="8447008" y="11531213"/>
            <a:ext cx="842773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30%</a:t>
            </a:r>
          </a:p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13%</a:t>
            </a:r>
          </a:p>
        </p:txBody>
      </p:sp>
      <p:sp>
        <p:nvSpPr>
          <p:cNvPr id="213" name="23%…"/>
          <p:cNvSpPr txBox="1"/>
          <p:nvPr/>
        </p:nvSpPr>
        <p:spPr>
          <a:xfrm>
            <a:off x="11482308" y="11531213"/>
            <a:ext cx="842773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23%</a:t>
            </a:r>
          </a:p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15%</a:t>
            </a:r>
          </a:p>
        </p:txBody>
      </p:sp>
      <p:sp>
        <p:nvSpPr>
          <p:cNvPr id="214" name="25%…"/>
          <p:cNvSpPr txBox="1"/>
          <p:nvPr/>
        </p:nvSpPr>
        <p:spPr>
          <a:xfrm>
            <a:off x="14517609" y="11531213"/>
            <a:ext cx="842773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25%</a:t>
            </a:r>
          </a:p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17%</a:t>
            </a:r>
          </a:p>
        </p:txBody>
      </p:sp>
      <p:sp>
        <p:nvSpPr>
          <p:cNvPr id="215" name="25%…"/>
          <p:cNvSpPr txBox="1"/>
          <p:nvPr/>
        </p:nvSpPr>
        <p:spPr>
          <a:xfrm>
            <a:off x="17527509" y="11531213"/>
            <a:ext cx="842773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25%</a:t>
            </a:r>
          </a:p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19%</a:t>
            </a:r>
          </a:p>
        </p:txBody>
      </p:sp>
      <p:sp>
        <p:nvSpPr>
          <p:cNvPr id="216" name="20%…"/>
          <p:cNvSpPr txBox="1"/>
          <p:nvPr/>
        </p:nvSpPr>
        <p:spPr>
          <a:xfrm>
            <a:off x="20594559" y="11531213"/>
            <a:ext cx="842773" cy="100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20%</a:t>
            </a:r>
          </a:p>
          <a:p>
            <a:pPr marL="0" marR="0" lvl="0" indent="0" algn="ctr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B2D047"/>
                </a:solid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B2D047"/>
                </a:solidFill>
                <a:effectLst/>
                <a:uLnTx/>
                <a:uFillTx/>
                <a:latin typeface="Helvetica Neue"/>
                <a:sym typeface="Helvetica Neue"/>
              </a:rPr>
              <a:t>21%</a:t>
            </a:r>
          </a:p>
        </p:txBody>
      </p:sp>
      <p:sp>
        <p:nvSpPr>
          <p:cNvPr id="217" name="Linje"/>
          <p:cNvSpPr/>
          <p:nvPr/>
        </p:nvSpPr>
        <p:spPr>
          <a:xfrm flipV="1">
            <a:off x="4302744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8" name="Linje"/>
          <p:cNvSpPr/>
          <p:nvPr/>
        </p:nvSpPr>
        <p:spPr>
          <a:xfrm flipV="1">
            <a:off x="22539945" y="7025197"/>
            <a:ext cx="1" cy="5634247"/>
          </a:xfrm>
          <a:prstGeom prst="line">
            <a:avLst/>
          </a:prstGeom>
          <a:ln w="12700">
            <a:solidFill>
              <a:srgbClr val="455C78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19" name="|  PROGNOS"/>
          <p:cNvSpPr txBox="1"/>
          <p:nvPr/>
        </p:nvSpPr>
        <p:spPr>
          <a:xfrm>
            <a:off x="11909162" y="1289049"/>
            <a:ext cx="4477919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800" b="0">
                <a:solidFill>
                  <a:srgbClr val="081F3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800" b="0" i="0" u="none" strike="noStrike" kern="0" cap="none" spc="0" normalizeH="0" baseline="0" noProof="0">
                <a:ln>
                  <a:noFill/>
                </a:ln>
                <a:solidFill>
                  <a:srgbClr val="081F3E"/>
                </a:solidFill>
                <a:effectLst/>
                <a:uLnTx/>
                <a:uFillTx/>
                <a:latin typeface="Montserrat Medium"/>
                <a:sym typeface="Montserrat Medium"/>
              </a:rPr>
              <a:t>|  PROGNOS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Centrex-kvalitet.png" descr="iCentrex-kvalitet.png"/>
          <p:cNvPicPr>
            <a:picLocks noChangeAspect="1"/>
          </p:cNvPicPr>
          <p:nvPr/>
        </p:nvPicPr>
        <p:blipFill>
          <a:blip r:embed="rId2">
            <a:extLst/>
          </a:blip>
          <a:srcRect r="28945"/>
          <a:stretch>
            <a:fillRect/>
          </a:stretch>
        </p:blipFill>
        <p:spPr>
          <a:xfrm>
            <a:off x="8758108" y="3027"/>
            <a:ext cx="1562589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Montserrat Bold" panose="00000800000000000000" pitchFamily="2" charset="0"/>
            </a:endParaRPr>
          </a:p>
        </p:txBody>
      </p:sp>
      <p:sp>
        <p:nvSpPr>
          <p:cNvPr id="145" name="Kvalité"/>
          <p:cNvSpPr txBox="1"/>
          <p:nvPr/>
        </p:nvSpPr>
        <p:spPr>
          <a:xfrm>
            <a:off x="2336665" y="1565599"/>
            <a:ext cx="3738203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sv-SE" dirty="0">
                <a:latin typeface="Montserrat Medium" panose="00000600000000000000" pitchFamily="2" charset="0"/>
              </a:rPr>
              <a:t>Agenda</a:t>
            </a:r>
            <a:endParaRPr dirty="0">
              <a:latin typeface="Montserrat Medium" panose="00000600000000000000" pitchFamily="2" charset="0"/>
            </a:endParaRPr>
          </a:p>
        </p:txBody>
      </p:sp>
      <p:pic>
        <p:nvPicPr>
          <p:cNvPr id="146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3CED2E47-60C3-43C1-B299-5809572717DA}"/>
              </a:ext>
            </a:extLst>
          </p:cNvPr>
          <p:cNvSpPr txBox="1"/>
          <p:nvPr/>
        </p:nvSpPr>
        <p:spPr>
          <a:xfrm>
            <a:off x="2336665" y="3369304"/>
            <a:ext cx="9008142" cy="634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l" defTabSz="1219170" hangingPunct="1">
              <a:lnSpc>
                <a:spcPct val="200000"/>
              </a:lnSpc>
              <a:buClr>
                <a:srgbClr val="000000"/>
              </a:buClr>
              <a:buFontTx/>
              <a:buBlip>
                <a:blip r:embed="rId4"/>
              </a:buBlip>
            </a:pPr>
            <a:r>
              <a:rPr lang="en-US" sz="3600" b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Arial"/>
                <a:sym typeface="Arial"/>
              </a:rPr>
              <a:t> xxx</a:t>
            </a:r>
          </a:p>
          <a:p>
            <a:pPr marL="285744" indent="-285744" algn="l" defTabSz="1219170" hangingPunct="1">
              <a:lnSpc>
                <a:spcPct val="200000"/>
              </a:lnSpc>
              <a:buClr>
                <a:srgbClr val="000000"/>
              </a:buClr>
              <a:buFontTx/>
              <a:buBlip>
                <a:blip r:embed="rId4"/>
              </a:buBlip>
            </a:pPr>
            <a:r>
              <a:rPr lang="en-US" sz="3600" b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Arial"/>
                <a:sym typeface="Arial"/>
              </a:rPr>
              <a:t> xxx</a:t>
            </a:r>
          </a:p>
          <a:p>
            <a:pPr marL="285744" indent="-285744" algn="l" defTabSz="1219170" hangingPunct="1">
              <a:lnSpc>
                <a:spcPct val="200000"/>
              </a:lnSpc>
              <a:buClr>
                <a:srgbClr val="000000"/>
              </a:buClr>
              <a:buFontTx/>
              <a:buBlip>
                <a:blip r:embed="rId4"/>
              </a:buBlip>
            </a:pPr>
            <a:r>
              <a:rPr lang="en-US" sz="3600" b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Arial"/>
                <a:sym typeface="Arial"/>
              </a:rPr>
              <a:t> xxx</a:t>
            </a:r>
          </a:p>
          <a:p>
            <a:pPr marL="285744" indent="-285744" algn="l" defTabSz="1219170" hangingPunct="1">
              <a:lnSpc>
                <a:spcPct val="200000"/>
              </a:lnSpc>
              <a:buClr>
                <a:srgbClr val="000000"/>
              </a:buClr>
              <a:buFontTx/>
              <a:buBlip>
                <a:blip r:embed="rId4"/>
              </a:buBlip>
            </a:pPr>
            <a:endParaRPr lang="en-US" sz="3600" b="0" dirty="0">
              <a:solidFill>
                <a:schemeClr val="tx1"/>
              </a:solidFill>
              <a:latin typeface="Montserrat Light" panose="00000400000000000000" pitchFamily="2" charset="0"/>
              <a:ea typeface="+mn-ea"/>
              <a:cs typeface="Arial"/>
              <a:sym typeface="Arial"/>
            </a:endParaRPr>
          </a:p>
          <a:p>
            <a:pPr marL="285744" indent="-285744" algn="l" defTabSz="1219170" hangingPunct="1">
              <a:lnSpc>
                <a:spcPct val="200000"/>
              </a:lnSpc>
              <a:buClr>
                <a:srgbClr val="000000"/>
              </a:buClr>
              <a:buFontTx/>
              <a:buBlip>
                <a:blip r:embed="rId4"/>
              </a:buBlip>
            </a:pPr>
            <a:endParaRPr lang="en-US" sz="3200" b="0" dirty="0">
              <a:solidFill>
                <a:srgbClr val="002040"/>
              </a:solidFill>
              <a:latin typeface="Montserrat Light" panose="00000400000000000000" pitchFamily="2" charset="0"/>
              <a:ea typeface="+mn-ea"/>
              <a:cs typeface="Arial"/>
              <a:sym typeface="Arial"/>
            </a:endParaRPr>
          </a:p>
          <a:p>
            <a:pPr marL="285744" indent="-285744" algn="l" defTabSz="1219170" hangingPunct="1">
              <a:lnSpc>
                <a:spcPct val="200000"/>
              </a:lnSpc>
              <a:buClr>
                <a:srgbClr val="000000"/>
              </a:buClr>
              <a:buFontTx/>
              <a:buBlip>
                <a:blip r:embed="rId4"/>
              </a:buBlip>
            </a:pPr>
            <a:endParaRPr lang="en-US" sz="3200" b="0" dirty="0">
              <a:solidFill>
                <a:srgbClr val="002040"/>
              </a:solidFill>
              <a:latin typeface="Montserrat Light" panose="00000400000000000000" pitchFamily="2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irkel">
            <a:extLst>
              <a:ext uri="{FF2B5EF4-FFF2-40B4-BE49-F238E27FC236}">
                <a16:creationId xmlns:a16="http://schemas.microsoft.com/office/drawing/2014/main" id="{00648F05-4696-4DE6-A727-F554F03E97B0}"/>
              </a:ext>
            </a:extLst>
          </p:cNvPr>
          <p:cNvSpPr/>
          <p:nvPr/>
        </p:nvSpPr>
        <p:spPr>
          <a:xfrm>
            <a:off x="9279704" y="-1588147"/>
            <a:ext cx="18051612" cy="18051612"/>
          </a:xfrm>
          <a:prstGeom prst="ellipse">
            <a:avLst/>
          </a:prstGeom>
          <a:gradFill>
            <a:gsLst>
              <a:gs pos="116">
                <a:srgbClr val="849DB5"/>
              </a:gs>
              <a:gs pos="38159">
                <a:srgbClr val="556E88">
                  <a:alpha val="50000"/>
                </a:srgbClr>
              </a:gs>
              <a:gs pos="70789">
                <a:srgbClr val="273E5B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3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41245D2-1EF1-43B4-BFFB-E72A16F5F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99" y="4493712"/>
            <a:ext cx="3464924" cy="2363744"/>
          </a:xfrm>
          <a:prstGeom prst="rect">
            <a:avLst/>
          </a:prstGeom>
        </p:spPr>
      </p:pic>
      <p:pic>
        <p:nvPicPr>
          <p:cNvPr id="11" name="Picture 8" descr="Bildresultat fÃ¶r soluno">
            <a:extLst>
              <a:ext uri="{FF2B5EF4-FFF2-40B4-BE49-F238E27FC236}">
                <a16:creationId xmlns:a16="http://schemas.microsoft.com/office/drawing/2014/main" id="{B1E7E08D-1A36-47E7-BBD2-0BB25C1E9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83" y="2690507"/>
            <a:ext cx="4945524" cy="13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DC818C6-C069-45C0-9D6C-CA3AB1D99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817" y="5814068"/>
            <a:ext cx="5445681" cy="425028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240A629-C31F-4D67-B2EB-2DB7ABCAE4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72" y="9240157"/>
            <a:ext cx="2283721" cy="85117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864C233-13FB-44F7-9F63-279F856BE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111" y="10088772"/>
            <a:ext cx="1474293" cy="581412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6DF010E7-F90D-4B46-960E-BB03F156EC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34" y="10670184"/>
            <a:ext cx="1119721" cy="1119721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3E3212B5-82FB-4001-A85F-3B9C338B5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078" y="3106469"/>
            <a:ext cx="1872453" cy="490642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F8631D23-F309-4A87-8177-8767E31D0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584" y="1917087"/>
            <a:ext cx="3197853" cy="133030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775322B4-CE0B-4E22-A309-CD2FAB438C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415" y="2999380"/>
            <a:ext cx="1214528" cy="642985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07E08297-5548-4B16-8372-B6BFC1BEC3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466" y="3747178"/>
            <a:ext cx="3226100" cy="523151"/>
          </a:xfrm>
          <a:prstGeom prst="rect">
            <a:avLst/>
          </a:prstGeom>
        </p:spPr>
      </p:pic>
      <p:cxnSp>
        <p:nvCxnSpPr>
          <p:cNvPr id="33" name="Rak pilkoppling 32">
            <a:extLst>
              <a:ext uri="{FF2B5EF4-FFF2-40B4-BE49-F238E27FC236}">
                <a16:creationId xmlns:a16="http://schemas.microsoft.com/office/drawing/2014/main" id="{EC6F9CD8-27F7-4F36-9930-3653B4DAA1C2}"/>
              </a:ext>
            </a:extLst>
          </p:cNvPr>
          <p:cNvCxnSpPr>
            <a:cxnSpLocks/>
          </p:cNvCxnSpPr>
          <p:nvPr/>
        </p:nvCxnSpPr>
        <p:spPr>
          <a:xfrm>
            <a:off x="5216683" y="6601813"/>
            <a:ext cx="0" cy="16716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 28">
            <a:extLst>
              <a:ext uri="{FF2B5EF4-FFF2-40B4-BE49-F238E27FC236}">
                <a16:creationId xmlns:a16="http://schemas.microsoft.com/office/drawing/2014/main" id="{54C03D5E-A639-4D83-9BB6-3214B4D1F74F}"/>
              </a:ext>
            </a:extLst>
          </p:cNvPr>
          <p:cNvSpPr/>
          <p:nvPr/>
        </p:nvSpPr>
        <p:spPr>
          <a:xfrm>
            <a:off x="3484225" y="8718320"/>
            <a:ext cx="3464915" cy="3326571"/>
          </a:xfrm>
          <a:prstGeom prst="ellipse">
            <a:avLst/>
          </a:prstGeom>
          <a:noFill/>
          <a:ln w="12700" cap="flat">
            <a:solidFill>
              <a:srgbClr val="199F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03CD4655-6A61-4952-B14E-FCB6358C1354}"/>
              </a:ext>
            </a:extLst>
          </p:cNvPr>
          <p:cNvSpPr/>
          <p:nvPr/>
        </p:nvSpPr>
        <p:spPr>
          <a:xfrm>
            <a:off x="16219742" y="1377025"/>
            <a:ext cx="3949547" cy="3740737"/>
          </a:xfrm>
          <a:prstGeom prst="ellipse">
            <a:avLst/>
          </a:prstGeom>
          <a:noFill/>
          <a:ln w="12700" cap="flat">
            <a:solidFill>
              <a:srgbClr val="199FD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8" name="Bildobjekt 37">
            <a:extLst>
              <a:ext uri="{FF2B5EF4-FFF2-40B4-BE49-F238E27FC236}">
                <a16:creationId xmlns:a16="http://schemas.microsoft.com/office/drawing/2014/main" id="{3F175BCA-CDAC-4488-9740-7A8473721C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56" y="4510415"/>
            <a:ext cx="1903337" cy="1893470"/>
          </a:xfrm>
          <a:prstGeom prst="rect">
            <a:avLst/>
          </a:prstGeom>
        </p:spPr>
      </p:pic>
      <p:cxnSp>
        <p:nvCxnSpPr>
          <p:cNvPr id="39" name="Rak pilkoppling 38">
            <a:extLst>
              <a:ext uri="{FF2B5EF4-FFF2-40B4-BE49-F238E27FC236}">
                <a16:creationId xmlns:a16="http://schemas.microsoft.com/office/drawing/2014/main" id="{AF245783-3866-48A1-B9EC-1D86E72AFAF4}"/>
              </a:ext>
            </a:extLst>
          </p:cNvPr>
          <p:cNvCxnSpPr/>
          <p:nvPr/>
        </p:nvCxnSpPr>
        <p:spPr>
          <a:xfrm flipV="1">
            <a:off x="7362846" y="3840802"/>
            <a:ext cx="1616696" cy="10467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B79408D3-D387-458C-BB15-A25F411C9879}"/>
              </a:ext>
            </a:extLst>
          </p:cNvPr>
          <p:cNvCxnSpPr>
            <a:cxnSpLocks/>
          </p:cNvCxnSpPr>
          <p:nvPr/>
        </p:nvCxnSpPr>
        <p:spPr>
          <a:xfrm>
            <a:off x="7350908" y="5599228"/>
            <a:ext cx="225962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pilkoppling 40">
            <a:extLst>
              <a:ext uri="{FF2B5EF4-FFF2-40B4-BE49-F238E27FC236}">
                <a16:creationId xmlns:a16="http://schemas.microsoft.com/office/drawing/2014/main" id="{36B02B1E-9D10-45FC-B573-96B2A8331277}"/>
              </a:ext>
            </a:extLst>
          </p:cNvPr>
          <p:cNvCxnSpPr>
            <a:cxnSpLocks/>
          </p:cNvCxnSpPr>
          <p:nvPr/>
        </p:nvCxnSpPr>
        <p:spPr>
          <a:xfrm>
            <a:off x="7314777" y="6310931"/>
            <a:ext cx="1641528" cy="9361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F3734520-E0CE-4869-BB83-C2244770B8A8}"/>
              </a:ext>
            </a:extLst>
          </p:cNvPr>
          <p:cNvCxnSpPr>
            <a:cxnSpLocks/>
          </p:cNvCxnSpPr>
          <p:nvPr/>
        </p:nvCxnSpPr>
        <p:spPr>
          <a:xfrm>
            <a:off x="14481110" y="3344330"/>
            <a:ext cx="156754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irkel">
            <a:extLst>
              <a:ext uri="{FF2B5EF4-FFF2-40B4-BE49-F238E27FC236}">
                <a16:creationId xmlns:a16="http://schemas.microsoft.com/office/drawing/2014/main" id="{E6E80B96-19EA-4603-AC17-4512B6CB5F99}"/>
              </a:ext>
            </a:extLst>
          </p:cNvPr>
          <p:cNvSpPr/>
          <p:nvPr/>
        </p:nvSpPr>
        <p:spPr>
          <a:xfrm>
            <a:off x="7938414" y="-584286"/>
            <a:ext cx="18051612" cy="18051612"/>
          </a:xfrm>
          <a:prstGeom prst="ellipse">
            <a:avLst/>
          </a:prstGeom>
          <a:gradFill>
            <a:gsLst>
              <a:gs pos="116">
                <a:srgbClr val="849DB5"/>
              </a:gs>
              <a:gs pos="38159">
                <a:srgbClr val="556E88">
                  <a:alpha val="50000"/>
                </a:srgbClr>
              </a:gs>
              <a:gs pos="70789">
                <a:srgbClr val="273E5B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9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kbent triangel 10">
            <a:extLst>
              <a:ext uri="{FF2B5EF4-FFF2-40B4-BE49-F238E27FC236}">
                <a16:creationId xmlns:a16="http://schemas.microsoft.com/office/drawing/2014/main" id="{01CD5BB1-F0C8-4A13-8516-AE28E466A09F}"/>
              </a:ext>
            </a:extLst>
          </p:cNvPr>
          <p:cNvSpPr/>
          <p:nvPr/>
        </p:nvSpPr>
        <p:spPr>
          <a:xfrm>
            <a:off x="14348332" y="3563620"/>
            <a:ext cx="1771777" cy="1790700"/>
          </a:xfrm>
          <a:prstGeom prst="triangle">
            <a:avLst/>
          </a:prstGeom>
          <a:solidFill>
            <a:srgbClr val="E6E7E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Kvalité">
            <a:extLst>
              <a:ext uri="{FF2B5EF4-FFF2-40B4-BE49-F238E27FC236}">
                <a16:creationId xmlns:a16="http://schemas.microsoft.com/office/drawing/2014/main" id="{F54799B8-B387-4A1B-A2BD-5D0A7B6DF3CF}"/>
              </a:ext>
            </a:extLst>
          </p:cNvPr>
          <p:cNvSpPr txBox="1"/>
          <p:nvPr/>
        </p:nvSpPr>
        <p:spPr>
          <a:xfrm>
            <a:off x="2303103" y="857019"/>
            <a:ext cx="630781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sv-SE" dirty="0"/>
              <a:t>Kort om iCentrex</a:t>
            </a:r>
            <a:endParaRPr dirty="0"/>
          </a:p>
        </p:txBody>
      </p:sp>
      <p:sp>
        <p:nvSpPr>
          <p:cNvPr id="14" name="Shape 703">
            <a:extLst>
              <a:ext uri="{FF2B5EF4-FFF2-40B4-BE49-F238E27FC236}">
                <a16:creationId xmlns:a16="http://schemas.microsoft.com/office/drawing/2014/main" id="{44499770-560D-403B-A484-D0142944BB6B}"/>
              </a:ext>
            </a:extLst>
          </p:cNvPr>
          <p:cNvSpPr txBox="1"/>
          <p:nvPr/>
        </p:nvSpPr>
        <p:spPr>
          <a:xfrm>
            <a:off x="2303103" y="2499417"/>
            <a:ext cx="9888897" cy="786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-SE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Startade</a:t>
            </a: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 		</a:t>
            </a:r>
            <a:r>
              <a:rPr lang="sv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År 2005</a:t>
            </a:r>
            <a:endParaRPr sz="3200" b="0" dirty="0">
              <a:solidFill>
                <a:schemeClr val="tx1"/>
              </a:solidFill>
              <a:latin typeface="Montserrat Light" panose="00000400000000000000" pitchFamily="2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Omsättning</a:t>
            </a:r>
            <a:r>
              <a:rPr lang="sv" sz="3200" b="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 	</a:t>
            </a:r>
            <a:r>
              <a:rPr lang="sv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51 milj.</a:t>
            </a: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Verksam i 		</a:t>
            </a:r>
            <a:r>
              <a:rPr lang="sv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Norden</a:t>
            </a:r>
            <a:endParaRPr sz="3200" b="0" dirty="0">
              <a:solidFill>
                <a:schemeClr val="tx1"/>
              </a:solidFill>
              <a:latin typeface="Montserrat Light" panose="00000400000000000000" pitchFamily="2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Kontor 		</a:t>
            </a:r>
            <a:r>
              <a:rPr lang="sv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Sverige &amp; Danmark</a:t>
            </a:r>
            <a:r>
              <a:rPr lang="sv" sz="3200" b="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 </a:t>
            </a:r>
            <a:endParaRPr sz="3200" b="0" dirty="0">
              <a:solidFill>
                <a:schemeClr val="tx1"/>
              </a:solidFill>
              <a:latin typeface="Montserrat Medium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Antal ans.		</a:t>
            </a:r>
            <a:r>
              <a:rPr lang="sv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35 st</a:t>
            </a:r>
            <a:br>
              <a:rPr lang="sv" sz="3200" b="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</a:br>
            <a:r>
              <a:rPr lang="sv-SE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Nät	</a:t>
            </a: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		</a:t>
            </a:r>
            <a:r>
              <a:rPr lang="sv-SE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Telia</a:t>
            </a:r>
            <a:endParaRPr lang="sv" sz="3200" b="0" dirty="0">
              <a:solidFill>
                <a:schemeClr val="tx1"/>
              </a:solidFill>
              <a:latin typeface="Montserrat Light" panose="00000400000000000000" pitchFamily="2" charset="0"/>
              <a:ea typeface="Open Sans Light" panose="020B0306030504020204" pitchFamily="34" charset="0"/>
              <a:cs typeface="Open Sans Light" panose="020B0306030504020204" pitchFamily="34" charset="0"/>
              <a:sym typeface="Helvetica Neue Light"/>
            </a:endParaRP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-SE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Plattform</a:t>
            </a: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		</a:t>
            </a:r>
            <a:r>
              <a:rPr lang="sv-SE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Mitel/</a:t>
            </a:r>
            <a:r>
              <a:rPr lang="sv-SE" sz="3200" b="0" dirty="0" err="1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Telepo</a:t>
            </a:r>
            <a:endParaRPr lang="sv" sz="3200" b="0" dirty="0">
              <a:solidFill>
                <a:schemeClr val="tx1"/>
              </a:solidFill>
              <a:latin typeface="Montserrat Light" panose="00000400000000000000" pitchFamily="2" charset="0"/>
              <a:ea typeface="Open Sans Light" panose="020B0306030504020204" pitchFamily="34" charset="0"/>
              <a:cs typeface="Open Sans Light" panose="020B0306030504020204" pitchFamily="34" charset="0"/>
              <a:sym typeface="Helvetica Neue Light"/>
            </a:endParaRP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b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</a:br>
            <a: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Prisbelönad telefoni</a:t>
            </a:r>
            <a:br>
              <a:rPr lang="sv" sz="3200" dirty="0">
                <a:solidFill>
                  <a:schemeClr val="tx1"/>
                </a:solidFill>
                <a:latin typeface="Montserrat Medium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</a:br>
            <a:r>
              <a:rPr lang="sv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Te</a:t>
            </a:r>
            <a:r>
              <a:rPr lang="sv-SE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lekom idag: Sveriges bästa molnväxel</a:t>
            </a:r>
          </a:p>
          <a:p>
            <a:pPr algn="l" defTabSz="1219170" hangingPunct="1">
              <a:lnSpc>
                <a:spcPct val="150000"/>
              </a:lnSpc>
              <a:buClr>
                <a:srgbClr val="000000"/>
              </a:buClr>
            </a:pPr>
            <a:r>
              <a:rPr lang="sv-SE" sz="3200" b="0" dirty="0">
                <a:solidFill>
                  <a:schemeClr val="tx1"/>
                </a:solidFill>
                <a:latin typeface="Montserrat Light" panose="000004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  <a:sym typeface="Helvetica Neue Light"/>
              </a:rPr>
              <a:t>Mitel: Världens mest innovativa molnväxel</a:t>
            </a:r>
            <a:endParaRPr sz="3200" b="0" dirty="0">
              <a:solidFill>
                <a:schemeClr val="tx1"/>
              </a:solidFill>
              <a:latin typeface="Montserrat Light" panose="00000400000000000000" pitchFamily="2" charset="0"/>
              <a:ea typeface="Open Sans Light" panose="020B0306030504020204" pitchFamily="34" charset="0"/>
              <a:cs typeface="Open Sans Light" panose="020B0306030504020204" pitchFamily="34" charset="0"/>
              <a:sym typeface="Helvetica Neue Light"/>
            </a:endParaRPr>
          </a:p>
        </p:txBody>
      </p:sp>
      <p:pic>
        <p:nvPicPr>
          <p:cNvPr id="15" name="Bildobjekt 14" descr="En bild som visar redskap, metallköksredskap&#10;&#10;&#10;&#10;Automatiskt genererad beskrivning">
            <a:extLst>
              <a:ext uri="{FF2B5EF4-FFF2-40B4-BE49-F238E27FC236}">
                <a16:creationId xmlns:a16="http://schemas.microsoft.com/office/drawing/2014/main" id="{01E6B19B-A914-431A-878A-E215747A1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2" y="10693852"/>
            <a:ext cx="2309011" cy="2309011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1C7E095-4C8D-4FBE-876E-5C9099D21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70" y="10847992"/>
            <a:ext cx="2000729" cy="200072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68604A8C-29CC-4359-A64A-566B24D3B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04" y="11156440"/>
            <a:ext cx="2496325" cy="1383832"/>
          </a:xfrm>
          <a:prstGeom prst="rect">
            <a:avLst/>
          </a:prstGeom>
        </p:spPr>
      </p:pic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82851984-130D-436A-99B2-E41F46B6C300}"/>
              </a:ext>
            </a:extLst>
          </p:cNvPr>
          <p:cNvSpPr/>
          <p:nvPr/>
        </p:nvSpPr>
        <p:spPr>
          <a:xfrm rot="20860400">
            <a:off x="14771645" y="2798126"/>
            <a:ext cx="181818" cy="230232"/>
          </a:xfrm>
          <a:prstGeom prst="roundRect">
            <a:avLst/>
          </a:prstGeom>
          <a:solidFill>
            <a:srgbClr val="EEC5C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A75CA67-9C04-4C55-952A-00E85D3B7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10" y="452731"/>
            <a:ext cx="19904422" cy="13266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ktangel"/>
          <p:cNvSpPr/>
          <p:nvPr/>
        </p:nvSpPr>
        <p:spPr>
          <a:xfrm>
            <a:off x="0" y="3026"/>
            <a:ext cx="1528565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6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1D33BCBF-9384-49C8-8553-81108FF25232}"/>
              </a:ext>
            </a:extLst>
          </p:cNvPr>
          <p:cNvSpPr/>
          <p:nvPr/>
        </p:nvSpPr>
        <p:spPr>
          <a:xfrm>
            <a:off x="1477787" y="5314953"/>
            <a:ext cx="22906214" cy="270934"/>
          </a:xfrm>
          <a:prstGeom prst="rect">
            <a:avLst/>
          </a:prstGeom>
          <a:solidFill>
            <a:srgbClr val="002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438340" hangingPunct="1">
              <a:buClr>
                <a:srgbClr val="000000"/>
              </a:buClr>
            </a:pPr>
            <a:endParaRPr lang="sv-SE" sz="2800" b="0">
              <a:solidFill>
                <a:schemeClr val="tx1"/>
              </a:solidFill>
              <a:latin typeface="Arial"/>
              <a:sym typeface="Arial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2886C5C5-C520-4C8C-81AC-9D0318549D31}"/>
              </a:ext>
            </a:extLst>
          </p:cNvPr>
          <p:cNvSpPr txBox="1">
            <a:spLocks/>
          </p:cNvSpPr>
          <p:nvPr/>
        </p:nvSpPr>
        <p:spPr>
          <a:xfrm>
            <a:off x="2424599" y="5780200"/>
            <a:ext cx="3364230" cy="1399446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defTabSz="1828800"/>
            <a:r>
              <a:rPr lang="en-US" sz="4800" b="0" dirty="0">
                <a:solidFill>
                  <a:schemeClr val="tx1"/>
                </a:solidFill>
                <a:latin typeface="Montserrat Medium"/>
                <a:ea typeface="Helvetica Neue Thin" panose="020B0403020202020204" pitchFamily="34" charset="0"/>
                <a:cs typeface="Open Sans Light" charset="0"/>
              </a:rPr>
              <a:t>Kvalité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48CF2049-D6C3-4481-A4DE-7039E5944BFD}"/>
              </a:ext>
            </a:extLst>
          </p:cNvPr>
          <p:cNvSpPr txBox="1">
            <a:spLocks/>
          </p:cNvSpPr>
          <p:nvPr/>
        </p:nvSpPr>
        <p:spPr>
          <a:xfrm>
            <a:off x="2328425" y="7649880"/>
            <a:ext cx="7314646" cy="466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Mitel – egen utveckling</a:t>
            </a:r>
          </a:p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Telias mobila nät</a:t>
            </a:r>
          </a:p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SLA 99,9 % </a:t>
            </a:r>
            <a:r>
              <a:rPr lang="sv-SE" sz="2800" dirty="0">
                <a:solidFill>
                  <a:schemeClr val="accent3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(snitt 100 %)</a:t>
            </a: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212B15BB-5D23-4FF4-A608-BDACE335A373}"/>
              </a:ext>
            </a:extLst>
          </p:cNvPr>
          <p:cNvSpPr/>
          <p:nvPr/>
        </p:nvSpPr>
        <p:spPr>
          <a:xfrm>
            <a:off x="2593047" y="7303931"/>
            <a:ext cx="2199190" cy="300942"/>
          </a:xfrm>
          <a:prstGeom prst="rect">
            <a:avLst/>
          </a:prstGeom>
          <a:solidFill>
            <a:srgbClr val="002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2800" b="0" kern="1200">
              <a:solidFill>
                <a:schemeClr val="tx1"/>
              </a:solidFill>
              <a:latin typeface="Arial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93D2B90A-1E31-40B3-8623-59ABC2BB8A80}"/>
              </a:ext>
            </a:extLst>
          </p:cNvPr>
          <p:cNvSpPr txBox="1">
            <a:spLocks/>
          </p:cNvSpPr>
          <p:nvPr/>
        </p:nvSpPr>
        <p:spPr>
          <a:xfrm>
            <a:off x="9643071" y="6231431"/>
            <a:ext cx="3575134" cy="976489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defTabSz="1828800"/>
            <a:r>
              <a:rPr lang="en-US" sz="4800" b="0" dirty="0">
                <a:solidFill>
                  <a:schemeClr val="tx1"/>
                </a:solidFill>
                <a:latin typeface="Montserrat Medium"/>
                <a:ea typeface="Helvetica Neue Thin" panose="020B0403020202020204" pitchFamily="34" charset="0"/>
                <a:cs typeface="Open Sans Light" charset="0"/>
              </a:rPr>
              <a:t>Enkelhet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C42E0E7-913F-44D4-8312-686060EEFF1A}"/>
              </a:ext>
            </a:extLst>
          </p:cNvPr>
          <p:cNvSpPr txBox="1">
            <a:spLocks/>
          </p:cNvSpPr>
          <p:nvPr/>
        </p:nvSpPr>
        <p:spPr>
          <a:xfrm>
            <a:off x="9643071" y="7649880"/>
            <a:ext cx="7314646" cy="466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182866" rIns="182866" bIns="182866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35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kern="12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Rörliga avtal</a:t>
            </a:r>
          </a:p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kern="12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Portal för självadministration</a:t>
            </a:r>
          </a:p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kern="12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En app – alla plattformar</a:t>
            </a: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A15D116F-69AA-4224-B3E3-CA024225EB3B}"/>
              </a:ext>
            </a:extLst>
          </p:cNvPr>
          <p:cNvSpPr/>
          <p:nvPr/>
        </p:nvSpPr>
        <p:spPr>
          <a:xfrm>
            <a:off x="9888643" y="7303931"/>
            <a:ext cx="2199190" cy="300942"/>
          </a:xfrm>
          <a:prstGeom prst="rect">
            <a:avLst/>
          </a:prstGeom>
          <a:solidFill>
            <a:srgbClr val="002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2800" b="0" kern="1200">
              <a:solidFill>
                <a:schemeClr val="tx1"/>
              </a:solidFill>
              <a:latin typeface="Arial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C443AAE4-DD9F-4A56-BCD7-1CF83EC237AA}"/>
              </a:ext>
            </a:extLst>
          </p:cNvPr>
          <p:cNvSpPr txBox="1">
            <a:spLocks/>
          </p:cNvSpPr>
          <p:nvPr/>
        </p:nvSpPr>
        <p:spPr>
          <a:xfrm>
            <a:off x="17222339" y="5808474"/>
            <a:ext cx="7026846" cy="1399446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defTabSz="1828800"/>
            <a:r>
              <a:rPr lang="en-US" sz="4800" b="0" dirty="0">
                <a:solidFill>
                  <a:schemeClr val="tx1"/>
                </a:solidFill>
                <a:latin typeface="Montserrat Medium"/>
                <a:ea typeface="Helvetica Neue Thin" panose="020B0403020202020204" pitchFamily="34" charset="0"/>
                <a:cs typeface="Open Sans Light" charset="0"/>
              </a:rPr>
              <a:t>Personligt engagemang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C817B7E9-2214-4330-8EE7-3CDA819824C0}"/>
              </a:ext>
            </a:extLst>
          </p:cNvPr>
          <p:cNvSpPr txBox="1">
            <a:spLocks/>
          </p:cNvSpPr>
          <p:nvPr/>
        </p:nvSpPr>
        <p:spPr>
          <a:xfrm>
            <a:off x="17078439" y="7649880"/>
            <a:ext cx="7314646" cy="466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66" tIns="182866" rIns="182866" bIns="182866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35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kern="12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Support – 14 sek svarstid</a:t>
            </a:r>
          </a:p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kern="12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Erfarenhet</a:t>
            </a:r>
          </a:p>
          <a:p>
            <a:pPr marL="571488" indent="-571488" algn="l" defTabSz="1828800" hangingPunct="1">
              <a:lnSpc>
                <a:spcPct val="150000"/>
              </a:lnSpc>
              <a:spcBef>
                <a:spcPts val="1600"/>
              </a:spcBef>
              <a:buClr>
                <a:srgbClr val="AAD11B"/>
              </a:buClr>
              <a:buFont typeface="Arial" panose="020B0604020202020204" pitchFamily="34" charset="0"/>
              <a:buChar char="•"/>
            </a:pPr>
            <a:r>
              <a:rPr lang="sv-SE" sz="2800" kern="1200" dirty="0">
                <a:solidFill>
                  <a:schemeClr val="tx1"/>
                </a:solidFill>
                <a:latin typeface="Montserrat Light" panose="00000400000000000000" pitchFamily="2" charset="0"/>
                <a:ea typeface="Helvetica Neue Thin" panose="020B0403020202020204" pitchFamily="34" charset="0"/>
                <a:cs typeface="Open Sans Light" charset="0"/>
              </a:rPr>
              <a:t>Projektledning - integrationer</a:t>
            </a:r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0D37FF13-CE81-4959-90CA-42237347B1AB}"/>
              </a:ext>
            </a:extLst>
          </p:cNvPr>
          <p:cNvSpPr/>
          <p:nvPr/>
        </p:nvSpPr>
        <p:spPr>
          <a:xfrm>
            <a:off x="17447935" y="7303931"/>
            <a:ext cx="2199190" cy="300942"/>
          </a:xfrm>
          <a:prstGeom prst="rect">
            <a:avLst/>
          </a:prstGeom>
          <a:solidFill>
            <a:srgbClr val="002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en-US" sz="2800" b="0" kern="120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29C14986-4B2C-43A1-AB9C-CB6FBE47E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789" y="3"/>
            <a:ext cx="7972426" cy="5314950"/>
          </a:xfrm>
          <a:prstGeom prst="rect">
            <a:avLst/>
          </a:prstGeom>
        </p:spPr>
      </p:pic>
      <p:pic>
        <p:nvPicPr>
          <p:cNvPr id="41" name="Picture 14">
            <a:extLst>
              <a:ext uri="{FF2B5EF4-FFF2-40B4-BE49-F238E27FC236}">
                <a16:creationId xmlns:a16="http://schemas.microsoft.com/office/drawing/2014/main" id="{4C14D7BC-B3AE-4C88-9AC0-3D1CBF460B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6477" y="1"/>
            <a:ext cx="8101482" cy="5406390"/>
          </a:xfrm>
          <a:prstGeom prst="rect">
            <a:avLst/>
          </a:prstGeom>
        </p:spPr>
      </p:pic>
      <p:pic>
        <p:nvPicPr>
          <p:cNvPr id="42" name="Picture Placeholder 10">
            <a:extLst>
              <a:ext uri="{FF2B5EF4-FFF2-40B4-BE49-F238E27FC236}">
                <a16:creationId xmlns:a16="http://schemas.microsoft.com/office/drawing/2014/main" id="{AC15F272-03E2-4BB4-8315-8E3A83F2CD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0217" y="3"/>
            <a:ext cx="6961362" cy="531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36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33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Kunder"/>
          <p:cNvSpPr txBox="1"/>
          <p:nvPr/>
        </p:nvSpPr>
        <p:spPr>
          <a:xfrm>
            <a:off x="2929399" y="1104900"/>
            <a:ext cx="342671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Kunder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340" name="Rundad rektangel"/>
          <p:cNvSpPr/>
          <p:nvPr/>
        </p:nvSpPr>
        <p:spPr>
          <a:xfrm>
            <a:off x="2913114" y="3424360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1" name="Rundad rektangel"/>
          <p:cNvSpPr/>
          <p:nvPr/>
        </p:nvSpPr>
        <p:spPr>
          <a:xfrm>
            <a:off x="6928216" y="3424360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2" name="Rundad rektangel"/>
          <p:cNvSpPr/>
          <p:nvPr/>
        </p:nvSpPr>
        <p:spPr>
          <a:xfrm>
            <a:off x="10943317" y="3424360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3" name="Rundad rektangel"/>
          <p:cNvSpPr/>
          <p:nvPr/>
        </p:nvSpPr>
        <p:spPr>
          <a:xfrm>
            <a:off x="14958418" y="3424360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4" name="Rundad rektangel"/>
          <p:cNvSpPr/>
          <p:nvPr/>
        </p:nvSpPr>
        <p:spPr>
          <a:xfrm>
            <a:off x="18973519" y="3424360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6" name="Rundad rektangel"/>
          <p:cNvSpPr/>
          <p:nvPr/>
        </p:nvSpPr>
        <p:spPr>
          <a:xfrm>
            <a:off x="2913114" y="5688265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7" name="Rundad rektangel"/>
          <p:cNvSpPr/>
          <p:nvPr/>
        </p:nvSpPr>
        <p:spPr>
          <a:xfrm>
            <a:off x="6928216" y="5688265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8" name="Rundad rektangel"/>
          <p:cNvSpPr/>
          <p:nvPr/>
        </p:nvSpPr>
        <p:spPr>
          <a:xfrm>
            <a:off x="10943317" y="5688265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49" name="Rundad rektangel"/>
          <p:cNvSpPr/>
          <p:nvPr/>
        </p:nvSpPr>
        <p:spPr>
          <a:xfrm>
            <a:off x="14958418" y="5688265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0" name="Rundad rektangel"/>
          <p:cNvSpPr/>
          <p:nvPr/>
        </p:nvSpPr>
        <p:spPr>
          <a:xfrm>
            <a:off x="18973519" y="5688265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1" name="Rundad rektangel"/>
          <p:cNvSpPr/>
          <p:nvPr/>
        </p:nvSpPr>
        <p:spPr>
          <a:xfrm>
            <a:off x="2913114" y="7952169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2" name="Rundad rektangel"/>
          <p:cNvSpPr/>
          <p:nvPr/>
        </p:nvSpPr>
        <p:spPr>
          <a:xfrm>
            <a:off x="6928216" y="7952169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3" name="Rundad rektangel"/>
          <p:cNvSpPr/>
          <p:nvPr/>
        </p:nvSpPr>
        <p:spPr>
          <a:xfrm>
            <a:off x="10943317" y="7952169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4" name="Rundad rektangel"/>
          <p:cNvSpPr/>
          <p:nvPr/>
        </p:nvSpPr>
        <p:spPr>
          <a:xfrm>
            <a:off x="14958418" y="7952169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5" name="Rundad rektangel"/>
          <p:cNvSpPr/>
          <p:nvPr/>
        </p:nvSpPr>
        <p:spPr>
          <a:xfrm>
            <a:off x="18973519" y="7952169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6" name="Rundad rektangel"/>
          <p:cNvSpPr/>
          <p:nvPr/>
        </p:nvSpPr>
        <p:spPr>
          <a:xfrm>
            <a:off x="2913114" y="10216074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7" name="Rundad rektangel"/>
          <p:cNvSpPr/>
          <p:nvPr/>
        </p:nvSpPr>
        <p:spPr>
          <a:xfrm>
            <a:off x="6928216" y="10216074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8" name="Rundad rektangel"/>
          <p:cNvSpPr/>
          <p:nvPr/>
        </p:nvSpPr>
        <p:spPr>
          <a:xfrm>
            <a:off x="10943317" y="10216074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59" name="Rundad rektangel"/>
          <p:cNvSpPr/>
          <p:nvPr/>
        </p:nvSpPr>
        <p:spPr>
          <a:xfrm>
            <a:off x="14958418" y="10216074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360" name="Rundad rektangel"/>
          <p:cNvSpPr/>
          <p:nvPr/>
        </p:nvSpPr>
        <p:spPr>
          <a:xfrm>
            <a:off x="18973519" y="10216074"/>
            <a:ext cx="3877601" cy="2107566"/>
          </a:xfrm>
          <a:prstGeom prst="roundRect">
            <a:avLst>
              <a:gd name="adj" fmla="val 58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361" name="cust-einarmattsson.png" descr="cust-einarmattss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8685" y="3542349"/>
            <a:ext cx="3327268" cy="1871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cust-ramirent.png" descr="cust-ramire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8402" y="3615542"/>
            <a:ext cx="3067026" cy="172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cust-transportarbetareforbundet.png" descr="cust-transportarbetareforbunde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33504" y="3615542"/>
            <a:ext cx="3067025" cy="172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SG_logo_qpark.jpg" descr="SG_logo_qpark.jpg"/>
          <p:cNvPicPr>
            <a:picLocks noChangeAspect="1"/>
          </p:cNvPicPr>
          <p:nvPr/>
        </p:nvPicPr>
        <p:blipFill>
          <a:blip r:embed="rId6">
            <a:extLst/>
          </a:blip>
          <a:srcRect t="5929" r="5214" b="5929"/>
          <a:stretch>
            <a:fillRect/>
          </a:stretch>
        </p:blipFill>
        <p:spPr>
          <a:xfrm>
            <a:off x="11507341" y="3829432"/>
            <a:ext cx="2749704" cy="1440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Bild" descr="Bild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63705" y="3912301"/>
            <a:ext cx="3067026" cy="1131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HRF-org-svart-med-frizon.png" descr="HRF-org-svart-med-frizo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42202" y="6405069"/>
            <a:ext cx="3195968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stf-logo-2.png" descr="stf-logo-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40755" y="6432882"/>
            <a:ext cx="3052522" cy="618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Bild" descr="Bild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632180" y="6307047"/>
            <a:ext cx="2499874" cy="8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Bild" descr="Bild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335118" y="6309819"/>
            <a:ext cx="3124201" cy="90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Bild" descr="Bild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109329" y="6210978"/>
            <a:ext cx="3605978" cy="1099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1jiptzbrw2_Huurre.jpg" descr="1jiptzbrw2_Huurre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22890" y="8322289"/>
            <a:ext cx="2634591" cy="1302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Bild" descr="Bild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470377" y="8449684"/>
            <a:ext cx="2793279" cy="1047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Zmarta_IngenPunkt_RGB.png" descr="Zmarta_IngenPunkt_RGB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815698" y="8723210"/>
            <a:ext cx="2132839" cy="500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logo.png" descr="logo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500577" y="8723566"/>
            <a:ext cx="2778309" cy="564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Bild" descr="Bild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9632102" y="8319729"/>
            <a:ext cx="2458834" cy="1277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lof-logotype.png" descr="lof-logotyp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960398" y="10845918"/>
            <a:ext cx="1783034" cy="847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Bild" descr="Bild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495120" y="10883166"/>
            <a:ext cx="2743792" cy="773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Bild" descr="Bild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1320016" y="10979362"/>
            <a:ext cx="3124201" cy="580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nqhqhqedrrxp8vgymvnj.jpg" descr="nqhqhqedrrxp8vgymvnj.jp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5364162" y="11019642"/>
            <a:ext cx="3066113" cy="500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8" name="Picture 4" descr="Bildresultat fÃ¶r eurofinans">
            <a:extLst>
              <a:ext uri="{FF2B5EF4-FFF2-40B4-BE49-F238E27FC236}">
                <a16:creationId xmlns:a16="http://schemas.microsoft.com/office/drawing/2014/main" id="{23C221B9-BE7D-4B33-9F4A-795DFB90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455" y="10541270"/>
            <a:ext cx="23717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81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Våra klienter"/>
          <p:cNvSpPr txBox="1"/>
          <p:nvPr/>
        </p:nvSpPr>
        <p:spPr>
          <a:xfrm>
            <a:off x="2929399" y="1111895"/>
            <a:ext cx="1026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85" name="macOS"/>
          <p:cNvSpPr txBox="1"/>
          <p:nvPr/>
        </p:nvSpPr>
        <p:spPr>
          <a:xfrm>
            <a:off x="3487724" y="14721132"/>
            <a:ext cx="29329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5900" b="0">
                <a:latin typeface="SF UI Display Regular"/>
                <a:ea typeface="SF UI Display Regular"/>
                <a:cs typeface="SF UI Display Regular"/>
                <a:sym typeface="SF UI Display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UI Display Regular"/>
                <a:sym typeface="SF UI Display Regular"/>
              </a:rPr>
              <a:t>macOS</a:t>
            </a:r>
          </a:p>
        </p:txBody>
      </p:sp>
      <p:sp>
        <p:nvSpPr>
          <p:cNvPr id="286" name="iOS"/>
          <p:cNvSpPr txBox="1"/>
          <p:nvPr/>
        </p:nvSpPr>
        <p:spPr>
          <a:xfrm>
            <a:off x="6586524" y="14721132"/>
            <a:ext cx="29329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5900" b="0">
                <a:latin typeface="SF UI Display Regular"/>
                <a:ea typeface="SF UI Display Regular"/>
                <a:cs typeface="SF UI Display Regular"/>
                <a:sym typeface="SF UI Display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UI Display Regular"/>
                <a:sym typeface="SF UI Display Regular"/>
              </a:rPr>
              <a:t>iOS</a:t>
            </a:r>
          </a:p>
        </p:txBody>
      </p:sp>
      <p:pic>
        <p:nvPicPr>
          <p:cNvPr id="287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83179" y="14568112"/>
            <a:ext cx="1296642" cy="129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97786" y="14847775"/>
            <a:ext cx="2538028" cy="55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Bild" descr="Bild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3779" y="14427617"/>
            <a:ext cx="1153437" cy="139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Bild" descr="Bild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41962" y="14630400"/>
            <a:ext cx="990677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Enkelhet">
            <a:extLst>
              <a:ext uri="{FF2B5EF4-FFF2-40B4-BE49-F238E27FC236}">
                <a16:creationId xmlns:a16="http://schemas.microsoft.com/office/drawing/2014/main" id="{FC7CB608-82E1-4318-93C6-AC84F39E83D4}"/>
              </a:ext>
            </a:extLst>
          </p:cNvPr>
          <p:cNvSpPr txBox="1"/>
          <p:nvPr/>
        </p:nvSpPr>
        <p:spPr>
          <a:xfrm>
            <a:off x="2276650" y="925246"/>
            <a:ext cx="20842244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En helhetslösning för företagskommunikation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D64A3F7-4735-453C-A44C-8193C89A5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56" y="2876233"/>
            <a:ext cx="7315834" cy="7315834"/>
          </a:xfrm>
          <a:prstGeom prst="rect">
            <a:avLst/>
          </a:prstGeom>
        </p:spPr>
      </p:pic>
      <p:pic>
        <p:nvPicPr>
          <p:cNvPr id="1028" name="Picture 4" descr="https://icentrex.se/wp-content/themes/yootheme/cache/Mobil_chatt-cb43aff8.png">
            <a:extLst>
              <a:ext uri="{FF2B5EF4-FFF2-40B4-BE49-F238E27FC236}">
                <a16:creationId xmlns:a16="http://schemas.microsoft.com/office/drawing/2014/main" id="{0820237E-0F41-454D-96CC-C5ED81CB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059" y="3424495"/>
            <a:ext cx="6219310" cy="621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centrex.se/wp-content/themes/yootheme/cache/mobil_video-1000x1000-7da5469b.png">
            <a:extLst>
              <a:ext uri="{FF2B5EF4-FFF2-40B4-BE49-F238E27FC236}">
                <a16:creationId xmlns:a16="http://schemas.microsoft.com/office/drawing/2014/main" id="{9F8D3712-78C8-4FB6-8CEC-11733B3D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988" y="3465730"/>
            <a:ext cx="6219311" cy="62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2">
            <a:extLst>
              <a:ext uri="{FF2B5EF4-FFF2-40B4-BE49-F238E27FC236}">
                <a16:creationId xmlns:a16="http://schemas.microsoft.com/office/drawing/2014/main" id="{F495D04A-7763-4DD8-B3C1-1C4A47781EF4}"/>
              </a:ext>
            </a:extLst>
          </p:cNvPr>
          <p:cNvSpPr txBox="1">
            <a:spLocks/>
          </p:cNvSpPr>
          <p:nvPr/>
        </p:nvSpPr>
        <p:spPr>
          <a:xfrm>
            <a:off x="3049225" y="9869706"/>
            <a:ext cx="5711462" cy="15003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defTabSz="1828800"/>
            <a:r>
              <a:rPr lang="en-US" sz="4800" b="0" dirty="0">
                <a:solidFill>
                  <a:schemeClr val="tx1"/>
                </a:solidFill>
                <a:latin typeface="Montserrat Medium"/>
                <a:ea typeface="Helvetica Neue Thin" panose="020B0403020202020204" pitchFamily="34" charset="0"/>
                <a:cs typeface="Open Sans Light" charset="0"/>
              </a:rPr>
              <a:t>Företagstelefoni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D16D512-04A2-4BC2-97A1-053D36485861}"/>
              </a:ext>
            </a:extLst>
          </p:cNvPr>
          <p:cNvSpPr txBox="1">
            <a:spLocks/>
          </p:cNvSpPr>
          <p:nvPr/>
        </p:nvSpPr>
        <p:spPr>
          <a:xfrm>
            <a:off x="10976550" y="9643805"/>
            <a:ext cx="5089286" cy="1740337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defTabSz="1828800"/>
            <a:r>
              <a:rPr lang="en-US" sz="4800" b="0" dirty="0">
                <a:solidFill>
                  <a:schemeClr val="tx1"/>
                </a:solidFill>
                <a:latin typeface="Montserrat Medium"/>
                <a:ea typeface="Helvetica Neue Thin" panose="020B0403020202020204" pitchFamily="34" charset="0"/>
                <a:cs typeface="Open Sans Light" charset="0"/>
              </a:rPr>
              <a:t>Företagschatt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6A538969-2EDE-407D-BA2E-2F25B5DA68EF}"/>
              </a:ext>
            </a:extLst>
          </p:cNvPr>
          <p:cNvSpPr txBox="1">
            <a:spLocks/>
          </p:cNvSpPr>
          <p:nvPr/>
        </p:nvSpPr>
        <p:spPr>
          <a:xfrm>
            <a:off x="18281700" y="9984696"/>
            <a:ext cx="7026846" cy="1399446"/>
          </a:xfrm>
          <a:prstGeom prst="rect">
            <a:avLst/>
          </a:prstGeom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 defTabSz="1828800"/>
            <a:r>
              <a:rPr lang="en-US" sz="4800" b="0" dirty="0">
                <a:solidFill>
                  <a:schemeClr val="tx1"/>
                </a:solidFill>
                <a:latin typeface="Montserrat Medium"/>
                <a:ea typeface="Helvetica Neue Thin" panose="020B0403020202020204" pitchFamily="34" charset="0"/>
                <a:cs typeface="Open Sans Light" charset="0"/>
              </a:rPr>
              <a:t>Konferenser</a:t>
            </a:r>
          </a:p>
        </p:txBody>
      </p:sp>
    </p:spTree>
    <p:extLst>
      <p:ext uri="{BB962C8B-B14F-4D97-AF65-F5344CB8AC3E}">
        <p14:creationId xmlns:p14="http://schemas.microsoft.com/office/powerpoint/2010/main" val="33093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irkel"/>
          <p:cNvSpPr/>
          <p:nvPr/>
        </p:nvSpPr>
        <p:spPr>
          <a:xfrm>
            <a:off x="6938094" y="-2456240"/>
            <a:ext cx="18051612" cy="18051612"/>
          </a:xfrm>
          <a:prstGeom prst="ellipse">
            <a:avLst/>
          </a:prstGeom>
          <a:gradFill>
            <a:gsLst>
              <a:gs pos="116">
                <a:srgbClr val="849DB5"/>
              </a:gs>
              <a:gs pos="38159">
                <a:srgbClr val="556E88">
                  <a:alpha val="50000"/>
                </a:srgbClr>
              </a:gs>
              <a:gs pos="70789">
                <a:srgbClr val="273E5B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80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81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Våra klienter"/>
          <p:cNvSpPr txBox="1"/>
          <p:nvPr/>
        </p:nvSpPr>
        <p:spPr>
          <a:xfrm>
            <a:off x="2929399" y="1104900"/>
            <a:ext cx="573367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Våra</a:t>
            </a:r>
            <a:r>
              <a:rPr kumimoji="0" sz="7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klienter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283" name="iOS…"/>
          <p:cNvSpPr txBox="1"/>
          <p:nvPr/>
        </p:nvSpPr>
        <p:spPr>
          <a:xfrm>
            <a:off x="2916224" y="4410565"/>
            <a:ext cx="6984531" cy="431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iOS</a:t>
            </a:r>
          </a:p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Mac OS</a:t>
            </a:r>
          </a:p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Windows</a:t>
            </a:r>
          </a:p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Android</a:t>
            </a:r>
          </a:p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Chrome</a:t>
            </a:r>
          </a:p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Firefox</a:t>
            </a:r>
          </a:p>
          <a:p>
            <a:pPr marL="0" marR="0" lvl="0" indent="0" algn="l" defTabSz="457200" rtl="0" eaLnBrk="1" fontAlgn="auto" latinLnBrk="0" hangingPunct="0">
              <a:lnSpc>
                <a:spcPct val="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>
                <a:solidFill>
                  <a:srgbClr val="455C78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kumimoji="0" sz="4300" b="0" i="0" u="none" strike="noStrike" kern="0" cap="none" spc="0" normalizeH="0" baseline="0" noProof="0" dirty="0">
                <a:ln>
                  <a:noFill/>
                </a:ln>
                <a:solidFill>
                  <a:srgbClr val="455C78"/>
                </a:solidFill>
                <a:effectLst/>
                <a:uLnTx/>
                <a:uFillTx/>
                <a:latin typeface="Montserrat Bold"/>
                <a:sym typeface="Montserrat Bold"/>
              </a:rPr>
              <a:t>Linux</a:t>
            </a:r>
          </a:p>
        </p:txBody>
      </p:sp>
      <p:sp>
        <p:nvSpPr>
          <p:cNvPr id="284" name="Olika plattformar. Samma användarupplevelse."/>
          <p:cNvSpPr txBox="1"/>
          <p:nvPr/>
        </p:nvSpPr>
        <p:spPr>
          <a:xfrm>
            <a:off x="2928924" y="2656132"/>
            <a:ext cx="768982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Olika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plattformar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.</a:t>
            </a:r>
            <a:b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</a:b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Samma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användarupplevelse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. </a:t>
            </a:r>
          </a:p>
        </p:txBody>
      </p:sp>
      <p:sp>
        <p:nvSpPr>
          <p:cNvPr id="285" name="macOS"/>
          <p:cNvSpPr txBox="1"/>
          <p:nvPr/>
        </p:nvSpPr>
        <p:spPr>
          <a:xfrm>
            <a:off x="3487724" y="14721132"/>
            <a:ext cx="29329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5900" b="0">
                <a:latin typeface="SF UI Display Regular"/>
                <a:ea typeface="SF UI Display Regular"/>
                <a:cs typeface="SF UI Display Regular"/>
                <a:sym typeface="SF UI Display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UI Display Regular"/>
                <a:sym typeface="SF UI Display Regular"/>
              </a:rPr>
              <a:t>macOS</a:t>
            </a:r>
          </a:p>
        </p:txBody>
      </p:sp>
      <p:sp>
        <p:nvSpPr>
          <p:cNvPr id="286" name="iOS"/>
          <p:cNvSpPr txBox="1"/>
          <p:nvPr/>
        </p:nvSpPr>
        <p:spPr>
          <a:xfrm>
            <a:off x="6586524" y="14721132"/>
            <a:ext cx="293293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2000"/>
              </a:spcBef>
              <a:defRPr sz="5900" b="0">
                <a:latin typeface="SF UI Display Regular"/>
                <a:ea typeface="SF UI Display Regular"/>
                <a:cs typeface="SF UI Display Regular"/>
                <a:sym typeface="SF UI Display Regular"/>
              </a:defRPr>
            </a:lvl1pPr>
          </a:lstStyle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UI Display Regular"/>
                <a:sym typeface="SF UI Display Regular"/>
              </a:rPr>
              <a:t>iOS</a:t>
            </a:r>
          </a:p>
        </p:txBody>
      </p:sp>
      <p:pic>
        <p:nvPicPr>
          <p:cNvPr id="287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83179" y="14568112"/>
            <a:ext cx="1296642" cy="1296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97786" y="14847775"/>
            <a:ext cx="2538028" cy="55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53779" y="14427617"/>
            <a:ext cx="1153437" cy="1396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Bild" descr="Bild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541962" y="14630400"/>
            <a:ext cx="990677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Kombinerad vy med olika delar (multitasking)"/>
          <p:cNvSpPr txBox="1"/>
          <p:nvPr/>
        </p:nvSpPr>
        <p:spPr>
          <a:xfrm>
            <a:off x="13186937" y="5157573"/>
            <a:ext cx="8553603" cy="58511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Kombinerad vy med olika delar (multitasking)</a:t>
            </a:r>
          </a:p>
        </p:txBody>
      </p:sp>
      <p:sp>
        <p:nvSpPr>
          <p:cNvPr id="292" name="Chatt"/>
          <p:cNvSpPr txBox="1"/>
          <p:nvPr/>
        </p:nvSpPr>
        <p:spPr>
          <a:xfrm>
            <a:off x="20185602" y="6973299"/>
            <a:ext cx="753873" cy="4117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Chatt</a:t>
            </a:r>
          </a:p>
        </p:txBody>
      </p:sp>
      <p:sp>
        <p:nvSpPr>
          <p:cNvPr id="293" name="Chatt (grupp)"/>
          <p:cNvSpPr txBox="1"/>
          <p:nvPr/>
        </p:nvSpPr>
        <p:spPr>
          <a:xfrm>
            <a:off x="16315277" y="4284726"/>
            <a:ext cx="1661923" cy="4117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Chatt (grupp)</a:t>
            </a:r>
          </a:p>
        </p:txBody>
      </p:sp>
      <p:sp>
        <p:nvSpPr>
          <p:cNvPr id="294" name="Samtal"/>
          <p:cNvSpPr txBox="1"/>
          <p:nvPr/>
        </p:nvSpPr>
        <p:spPr>
          <a:xfrm>
            <a:off x="20466780" y="3268726"/>
            <a:ext cx="928117" cy="41173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Samtal</a:t>
            </a:r>
          </a:p>
        </p:txBody>
      </p:sp>
      <p:pic>
        <p:nvPicPr>
          <p:cNvPr id="295" name="Bild" descr="Bild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91087" y="1508213"/>
            <a:ext cx="19971220" cy="10506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6">
              <a:srgbClr val="273E5B"/>
            </a:gs>
            <a:gs pos="53882">
              <a:srgbClr val="172F4D"/>
            </a:gs>
            <a:gs pos="100000">
              <a:srgbClr val="081F3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ktangel"/>
          <p:cNvSpPr/>
          <p:nvPr/>
        </p:nvSpPr>
        <p:spPr>
          <a:xfrm>
            <a:off x="-1" y="3026"/>
            <a:ext cx="1528566" cy="13716001"/>
          </a:xfrm>
          <a:prstGeom prst="rect">
            <a:avLst/>
          </a:prstGeom>
          <a:solidFill>
            <a:srgbClr val="081F3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303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282" y="336550"/>
            <a:ext cx="870000" cy="87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Vår adminportal"/>
          <p:cNvSpPr txBox="1"/>
          <p:nvPr/>
        </p:nvSpPr>
        <p:spPr>
          <a:xfrm>
            <a:off x="2929399" y="1104900"/>
            <a:ext cx="738543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 b="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Vår</a:t>
            </a:r>
            <a:r>
              <a:rPr kumimoji="0" sz="7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 </a:t>
            </a:r>
            <a:r>
              <a:rPr kumimoji="0" sz="7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/>
                <a:sym typeface="Montserrat Medium"/>
              </a:rPr>
              <a:t>adminportal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Medium"/>
              <a:sym typeface="Montserrat Medium"/>
            </a:endParaRPr>
          </a:p>
        </p:txBody>
      </p:sp>
      <p:sp>
        <p:nvSpPr>
          <p:cNvPr id="305" name="Provisionering av: Växeltjänster Mobila tjänster Chattgrupper…"/>
          <p:cNvSpPr txBox="1"/>
          <p:nvPr/>
        </p:nvSpPr>
        <p:spPr>
          <a:xfrm>
            <a:off x="2885715" y="3079750"/>
            <a:ext cx="7802081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Provisionering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av:</a:t>
            </a:r>
            <a:b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</a:br>
            <a:r>
              <a:rPr kumimoji="0" sz="3500" b="0" i="0" u="none" strike="noStrike" kern="0" cap="none" spc="0" normalizeH="0" baseline="0" noProof="0" dirty="0" err="1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  <a:t>Växeltjänster</a:t>
            </a:r>
            <a:br>
              <a:rPr kumimoji="0" sz="3500" b="0" i="0" u="none" strike="noStrike" kern="0" cap="none" spc="0" normalizeH="0" baseline="0" noProof="0" dirty="0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</a:br>
            <a:r>
              <a:rPr kumimoji="0" sz="3500" b="0" i="0" u="none" strike="noStrike" kern="0" cap="none" spc="0" normalizeH="0" baseline="0" noProof="0" dirty="0" err="1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  <a:t>Mobila</a:t>
            </a:r>
            <a:r>
              <a:rPr kumimoji="0" sz="3500" b="0" i="0" u="none" strike="noStrike" kern="0" cap="none" spc="0" normalizeH="0" baseline="0" noProof="0" dirty="0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3500" b="0" i="0" u="none" strike="noStrike" kern="0" cap="none" spc="0" normalizeH="0" baseline="0" noProof="0" dirty="0" err="1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  <a:t>tjänster</a:t>
            </a:r>
            <a:br>
              <a:rPr kumimoji="0" sz="3500" b="0" i="0" u="none" strike="noStrike" kern="0" cap="none" spc="0" normalizeH="0" baseline="0" noProof="0" dirty="0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</a:br>
            <a:r>
              <a:rPr kumimoji="0" sz="3500" b="0" i="0" u="none" strike="noStrike" kern="0" cap="none" spc="0" normalizeH="0" baseline="0" noProof="0" dirty="0" err="1">
                <a:ln>
                  <a:noFill/>
                </a:ln>
                <a:solidFill>
                  <a:srgbClr val="849DB5"/>
                </a:solidFill>
                <a:effectLst/>
                <a:uLnTx/>
                <a:uFillTx/>
                <a:latin typeface="Montserrat Light"/>
                <a:sym typeface="Montserrat Light"/>
              </a:rPr>
              <a:t>Chattgrupper</a:t>
            </a:r>
            <a:endParaRPr kumimoji="0" sz="3500" b="0" i="0" u="none" strike="noStrike" kern="0" cap="none" spc="0" normalizeH="0" baseline="0" noProof="0" dirty="0">
              <a:ln>
                <a:noFill/>
              </a:ln>
              <a:solidFill>
                <a:srgbClr val="849DB5"/>
              </a:solidFill>
              <a:effectLst/>
              <a:uLnTx/>
              <a:uFillTx/>
              <a:latin typeface="Montserrat Light"/>
              <a:sym typeface="Montserrat Light"/>
            </a:endParaRPr>
          </a:p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Beställning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och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avslut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av all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tjänster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tjänster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,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omgående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eller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 </a:t>
            </a: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schemalagt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Inspelningar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Promthantering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Statistik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Fakturakopior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  <a:p>
            <a:pPr marL="635000" marR="0" lvl="0" indent="-635000" algn="l" defTabSz="4572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B2D047"/>
              </a:buClr>
              <a:buSzPct val="200000"/>
              <a:buFontTx/>
              <a:buChar char="•"/>
              <a:tabLst/>
              <a:defRPr sz="4000" b="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sym typeface="Montserrat Light"/>
              </a:rPr>
              <a:t>Dokumentation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sym typeface="Montserrat Light"/>
            </a:endParaRPr>
          </a:p>
        </p:txBody>
      </p:sp>
      <p:pic>
        <p:nvPicPr>
          <p:cNvPr id="306" name="iPad.png" descr="iPad.png"/>
          <p:cNvPicPr>
            <a:picLocks noChangeAspect="1"/>
          </p:cNvPicPr>
          <p:nvPr/>
        </p:nvPicPr>
        <p:blipFill>
          <a:blip r:embed="rId3">
            <a:extLst/>
          </a:blip>
          <a:srcRect l="34053" t="23586" r="34549" b="39030"/>
          <a:stretch>
            <a:fillRect/>
          </a:stretch>
        </p:blipFill>
        <p:spPr>
          <a:xfrm>
            <a:off x="10750877" y="1979305"/>
            <a:ext cx="13229326" cy="11813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329</Words>
  <Application>Microsoft Office PowerPoint</Application>
  <PresentationFormat>Anpassad</PresentationFormat>
  <Paragraphs>134</Paragraphs>
  <Slides>13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13</vt:i4>
      </vt:variant>
    </vt:vector>
  </HeadingPairs>
  <TitlesOfParts>
    <vt:vector size="26" baseType="lpstr">
      <vt:lpstr>Arial</vt:lpstr>
      <vt:lpstr>Helvetica Neue</vt:lpstr>
      <vt:lpstr>Helvetica Neue Light</vt:lpstr>
      <vt:lpstr>Helvetica Neue Medium</vt:lpstr>
      <vt:lpstr>Helvetica Neue Thin</vt:lpstr>
      <vt:lpstr>Montserrat Bold</vt:lpstr>
      <vt:lpstr>Montserrat Light</vt:lpstr>
      <vt:lpstr>Montserrat Medium</vt:lpstr>
      <vt:lpstr>Montserrat Regular</vt:lpstr>
      <vt:lpstr>Open Sans Light</vt:lpstr>
      <vt:lpstr>SF UI Display Regular</vt:lpstr>
      <vt:lpstr>Black</vt:lpstr>
      <vt:lpstr>1_Black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cp:lastModifiedBy>Rebecca Stridsman</cp:lastModifiedBy>
  <cp:revision>34</cp:revision>
  <dcterms:modified xsi:type="dcterms:W3CDTF">2019-05-21T07:15:05Z</dcterms:modified>
</cp:coreProperties>
</file>